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751" r:id="rId3"/>
  </p:sldMasterIdLst>
  <p:notesMasterIdLst>
    <p:notesMasterId r:id="rId17"/>
  </p:notesMasterIdLst>
  <p:sldIdLst>
    <p:sldId id="312" r:id="rId4"/>
    <p:sldId id="317" r:id="rId5"/>
    <p:sldId id="318" r:id="rId6"/>
    <p:sldId id="319" r:id="rId7"/>
    <p:sldId id="313" r:id="rId8"/>
    <p:sldId id="314" r:id="rId9"/>
    <p:sldId id="320" r:id="rId10"/>
    <p:sldId id="256" r:id="rId11"/>
    <p:sldId id="322" r:id="rId12"/>
    <p:sldId id="323" r:id="rId13"/>
    <p:sldId id="324" r:id="rId14"/>
    <p:sldId id="321" r:id="rId15"/>
    <p:sldId id="325" r:id="rId1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C73D28-F865-4568-96BB-7BB511FD8330}"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154AFC2C-7D6E-4150-BE03-18D3C8217CAA}">
      <dgm:prSet/>
      <dgm:spPr/>
      <dgm:t>
        <a:bodyPr/>
        <a:lstStyle/>
        <a:p>
          <a:r>
            <a:rPr lang="es-MX"/>
            <a:t>Bancolombia: Es uno de los principales bancos en Colombia y ha implementado políticas orientadas al bienestar de sus empleados como, por ejemplo: </a:t>
          </a:r>
          <a:endParaRPr lang="en-US"/>
        </a:p>
      </dgm:t>
    </dgm:pt>
    <dgm:pt modelId="{6B53531A-9C42-448E-A1CE-3D457ED3397F}" type="parTrans" cxnId="{0C1730E8-F21B-45CE-A010-58083C73D6EE}">
      <dgm:prSet/>
      <dgm:spPr/>
      <dgm:t>
        <a:bodyPr/>
        <a:lstStyle/>
        <a:p>
          <a:endParaRPr lang="en-US"/>
        </a:p>
      </dgm:t>
    </dgm:pt>
    <dgm:pt modelId="{036226A8-9594-484B-8E65-2D06D0FC28D6}" type="sibTrans" cxnId="{0C1730E8-F21B-45CE-A010-58083C73D6EE}">
      <dgm:prSet/>
      <dgm:spPr/>
      <dgm:t>
        <a:bodyPr/>
        <a:lstStyle/>
        <a:p>
          <a:endParaRPr lang="en-US"/>
        </a:p>
      </dgm:t>
    </dgm:pt>
    <dgm:pt modelId="{DCAD3E85-2C6C-4567-AAB7-B838C62CF0F6}">
      <dgm:prSet/>
      <dgm:spPr/>
      <dgm:t>
        <a:bodyPr/>
        <a:lstStyle/>
        <a:p>
          <a:r>
            <a:rPr lang="es-MX"/>
            <a:t>Han desarrollado iniciativas como horarios flexibles</a:t>
          </a:r>
          <a:endParaRPr lang="en-US"/>
        </a:p>
      </dgm:t>
    </dgm:pt>
    <dgm:pt modelId="{764D5CFE-1891-4550-8E19-6EA937F4A9C9}" type="parTrans" cxnId="{D4D3EAE2-4565-435D-8E27-82831DE1E0B6}">
      <dgm:prSet/>
      <dgm:spPr/>
      <dgm:t>
        <a:bodyPr/>
        <a:lstStyle/>
        <a:p>
          <a:endParaRPr lang="en-US"/>
        </a:p>
      </dgm:t>
    </dgm:pt>
    <dgm:pt modelId="{740C98D0-66A8-4E01-8826-783CB42D8FAD}" type="sibTrans" cxnId="{D4D3EAE2-4565-435D-8E27-82831DE1E0B6}">
      <dgm:prSet/>
      <dgm:spPr/>
      <dgm:t>
        <a:bodyPr/>
        <a:lstStyle/>
        <a:p>
          <a:endParaRPr lang="en-US"/>
        </a:p>
      </dgm:t>
    </dgm:pt>
    <dgm:pt modelId="{B2AE6408-9512-4A7B-987D-CFC762F7D32A}">
      <dgm:prSet/>
      <dgm:spPr/>
      <dgm:t>
        <a:bodyPr/>
        <a:lstStyle/>
        <a:p>
          <a:r>
            <a:rPr lang="es-MX"/>
            <a:t>programas de salud mental y desarrollo profesional continuo</a:t>
          </a:r>
          <a:endParaRPr lang="en-US"/>
        </a:p>
      </dgm:t>
    </dgm:pt>
    <dgm:pt modelId="{4E537BBB-6C47-46C3-B97D-0867E2EA230F}" type="parTrans" cxnId="{C51B9BCE-D802-4CC4-A538-CBCA632A8141}">
      <dgm:prSet/>
      <dgm:spPr/>
      <dgm:t>
        <a:bodyPr/>
        <a:lstStyle/>
        <a:p>
          <a:endParaRPr lang="en-US"/>
        </a:p>
      </dgm:t>
    </dgm:pt>
    <dgm:pt modelId="{C4437A9C-AE0A-4163-9C37-C330C69D67E6}" type="sibTrans" cxnId="{C51B9BCE-D802-4CC4-A538-CBCA632A8141}">
      <dgm:prSet/>
      <dgm:spPr/>
      <dgm:t>
        <a:bodyPr/>
        <a:lstStyle/>
        <a:p>
          <a:endParaRPr lang="en-US"/>
        </a:p>
      </dgm:t>
    </dgm:pt>
    <dgm:pt modelId="{9CC70059-F060-4296-B621-DAB13B05F920}">
      <dgm:prSet/>
      <dgm:spPr/>
      <dgm:t>
        <a:bodyPr/>
        <a:lstStyle/>
        <a:p>
          <a:r>
            <a:rPr lang="es-MX"/>
            <a:t>incentivan la participación de los empleados en actividades de responsabilidad social</a:t>
          </a:r>
          <a:endParaRPr lang="en-US"/>
        </a:p>
      </dgm:t>
    </dgm:pt>
    <dgm:pt modelId="{DD4412EB-3261-47A7-AB37-EFB85CC879EB}" type="parTrans" cxnId="{F4F4B58D-05AA-4516-92CE-5790A05879AE}">
      <dgm:prSet/>
      <dgm:spPr/>
      <dgm:t>
        <a:bodyPr/>
        <a:lstStyle/>
        <a:p>
          <a:endParaRPr lang="en-US"/>
        </a:p>
      </dgm:t>
    </dgm:pt>
    <dgm:pt modelId="{74D7B7A1-2DF4-4D16-A4CA-E966E2D4A054}" type="sibTrans" cxnId="{F4F4B58D-05AA-4516-92CE-5790A05879AE}">
      <dgm:prSet/>
      <dgm:spPr/>
      <dgm:t>
        <a:bodyPr/>
        <a:lstStyle/>
        <a:p>
          <a:endParaRPr lang="en-US"/>
        </a:p>
      </dgm:t>
    </dgm:pt>
    <dgm:pt modelId="{95CFF9FE-2ACE-4855-B739-05CCB147F9C8}">
      <dgm:prSet/>
      <dgm:spPr/>
      <dgm:t>
        <a:bodyPr/>
        <a:lstStyle/>
        <a:p>
          <a:r>
            <a:rPr lang="es-MX"/>
            <a:t>Todo esto mejora la conexión emocional con la empresa.</a:t>
          </a:r>
          <a:endParaRPr lang="en-US"/>
        </a:p>
      </dgm:t>
    </dgm:pt>
    <dgm:pt modelId="{C2EBF374-D781-4DC4-B32D-B16BE193FB56}" type="parTrans" cxnId="{5F0C1034-F73A-4DAC-8707-E82F705DC162}">
      <dgm:prSet/>
      <dgm:spPr/>
      <dgm:t>
        <a:bodyPr/>
        <a:lstStyle/>
        <a:p>
          <a:endParaRPr lang="en-US"/>
        </a:p>
      </dgm:t>
    </dgm:pt>
    <dgm:pt modelId="{31D8DEFB-BAD6-46A2-9C81-5042CE41381C}" type="sibTrans" cxnId="{5F0C1034-F73A-4DAC-8707-E82F705DC162}">
      <dgm:prSet/>
      <dgm:spPr/>
      <dgm:t>
        <a:bodyPr/>
        <a:lstStyle/>
        <a:p>
          <a:endParaRPr lang="en-US"/>
        </a:p>
      </dgm:t>
    </dgm:pt>
    <dgm:pt modelId="{84D89AAB-DBA7-4787-9619-9B99A58FB8B5}" type="pres">
      <dgm:prSet presAssocID="{9EC73D28-F865-4568-96BB-7BB511FD8330}" presName="outerComposite" presStyleCnt="0">
        <dgm:presLayoutVars>
          <dgm:chMax val="5"/>
          <dgm:dir/>
          <dgm:resizeHandles val="exact"/>
        </dgm:presLayoutVars>
      </dgm:prSet>
      <dgm:spPr/>
    </dgm:pt>
    <dgm:pt modelId="{2511C411-C11E-4E7A-A413-CC49AAF5E9F6}" type="pres">
      <dgm:prSet presAssocID="{9EC73D28-F865-4568-96BB-7BB511FD8330}" presName="dummyMaxCanvas" presStyleCnt="0">
        <dgm:presLayoutVars/>
      </dgm:prSet>
      <dgm:spPr/>
    </dgm:pt>
    <dgm:pt modelId="{63CBEE7B-C736-47D9-86D7-4BA4D9D6FA6D}" type="pres">
      <dgm:prSet presAssocID="{9EC73D28-F865-4568-96BB-7BB511FD8330}" presName="FiveNodes_1" presStyleLbl="node1" presStyleIdx="0" presStyleCnt="5">
        <dgm:presLayoutVars>
          <dgm:bulletEnabled val="1"/>
        </dgm:presLayoutVars>
      </dgm:prSet>
      <dgm:spPr/>
    </dgm:pt>
    <dgm:pt modelId="{CD2DFAC2-727E-41D7-BC0B-B42D953F6141}" type="pres">
      <dgm:prSet presAssocID="{9EC73D28-F865-4568-96BB-7BB511FD8330}" presName="FiveNodes_2" presStyleLbl="node1" presStyleIdx="1" presStyleCnt="5">
        <dgm:presLayoutVars>
          <dgm:bulletEnabled val="1"/>
        </dgm:presLayoutVars>
      </dgm:prSet>
      <dgm:spPr/>
    </dgm:pt>
    <dgm:pt modelId="{84DE9B95-55AA-45D8-A96A-5BD969319B36}" type="pres">
      <dgm:prSet presAssocID="{9EC73D28-F865-4568-96BB-7BB511FD8330}" presName="FiveNodes_3" presStyleLbl="node1" presStyleIdx="2" presStyleCnt="5">
        <dgm:presLayoutVars>
          <dgm:bulletEnabled val="1"/>
        </dgm:presLayoutVars>
      </dgm:prSet>
      <dgm:spPr/>
    </dgm:pt>
    <dgm:pt modelId="{32C1E9FB-8032-45DE-8F88-41CC6B493D43}" type="pres">
      <dgm:prSet presAssocID="{9EC73D28-F865-4568-96BB-7BB511FD8330}" presName="FiveNodes_4" presStyleLbl="node1" presStyleIdx="3" presStyleCnt="5">
        <dgm:presLayoutVars>
          <dgm:bulletEnabled val="1"/>
        </dgm:presLayoutVars>
      </dgm:prSet>
      <dgm:spPr/>
    </dgm:pt>
    <dgm:pt modelId="{3BBC3082-936B-4E78-AC6D-65A9238E3053}" type="pres">
      <dgm:prSet presAssocID="{9EC73D28-F865-4568-96BB-7BB511FD8330}" presName="FiveNodes_5" presStyleLbl="node1" presStyleIdx="4" presStyleCnt="5">
        <dgm:presLayoutVars>
          <dgm:bulletEnabled val="1"/>
        </dgm:presLayoutVars>
      </dgm:prSet>
      <dgm:spPr/>
    </dgm:pt>
    <dgm:pt modelId="{11E23266-D8DF-484E-94B0-F1355C6F7F01}" type="pres">
      <dgm:prSet presAssocID="{9EC73D28-F865-4568-96BB-7BB511FD8330}" presName="FiveConn_1-2" presStyleLbl="fgAccFollowNode1" presStyleIdx="0" presStyleCnt="4">
        <dgm:presLayoutVars>
          <dgm:bulletEnabled val="1"/>
        </dgm:presLayoutVars>
      </dgm:prSet>
      <dgm:spPr/>
    </dgm:pt>
    <dgm:pt modelId="{BCF9493D-466A-4C2F-9997-3BBF78B2023C}" type="pres">
      <dgm:prSet presAssocID="{9EC73D28-F865-4568-96BB-7BB511FD8330}" presName="FiveConn_2-3" presStyleLbl="fgAccFollowNode1" presStyleIdx="1" presStyleCnt="4">
        <dgm:presLayoutVars>
          <dgm:bulletEnabled val="1"/>
        </dgm:presLayoutVars>
      </dgm:prSet>
      <dgm:spPr/>
    </dgm:pt>
    <dgm:pt modelId="{472E25DA-68EB-4303-9794-2965A65F557D}" type="pres">
      <dgm:prSet presAssocID="{9EC73D28-F865-4568-96BB-7BB511FD8330}" presName="FiveConn_3-4" presStyleLbl="fgAccFollowNode1" presStyleIdx="2" presStyleCnt="4">
        <dgm:presLayoutVars>
          <dgm:bulletEnabled val="1"/>
        </dgm:presLayoutVars>
      </dgm:prSet>
      <dgm:spPr/>
    </dgm:pt>
    <dgm:pt modelId="{0FAF734B-E53E-4729-825D-0E19AFFABEA7}" type="pres">
      <dgm:prSet presAssocID="{9EC73D28-F865-4568-96BB-7BB511FD8330}" presName="FiveConn_4-5" presStyleLbl="fgAccFollowNode1" presStyleIdx="3" presStyleCnt="4">
        <dgm:presLayoutVars>
          <dgm:bulletEnabled val="1"/>
        </dgm:presLayoutVars>
      </dgm:prSet>
      <dgm:spPr/>
    </dgm:pt>
    <dgm:pt modelId="{F293AE14-1A7A-410D-BD2A-0C6E71EE6902}" type="pres">
      <dgm:prSet presAssocID="{9EC73D28-F865-4568-96BB-7BB511FD8330}" presName="FiveNodes_1_text" presStyleLbl="node1" presStyleIdx="4" presStyleCnt="5">
        <dgm:presLayoutVars>
          <dgm:bulletEnabled val="1"/>
        </dgm:presLayoutVars>
      </dgm:prSet>
      <dgm:spPr/>
    </dgm:pt>
    <dgm:pt modelId="{0E63E9E6-C17E-4F84-A89D-5044DC4F35E3}" type="pres">
      <dgm:prSet presAssocID="{9EC73D28-F865-4568-96BB-7BB511FD8330}" presName="FiveNodes_2_text" presStyleLbl="node1" presStyleIdx="4" presStyleCnt="5">
        <dgm:presLayoutVars>
          <dgm:bulletEnabled val="1"/>
        </dgm:presLayoutVars>
      </dgm:prSet>
      <dgm:spPr/>
    </dgm:pt>
    <dgm:pt modelId="{AEA3B63C-9129-44B4-A80F-DADC4ABE22E6}" type="pres">
      <dgm:prSet presAssocID="{9EC73D28-F865-4568-96BB-7BB511FD8330}" presName="FiveNodes_3_text" presStyleLbl="node1" presStyleIdx="4" presStyleCnt="5">
        <dgm:presLayoutVars>
          <dgm:bulletEnabled val="1"/>
        </dgm:presLayoutVars>
      </dgm:prSet>
      <dgm:spPr/>
    </dgm:pt>
    <dgm:pt modelId="{F2148B49-35A8-42B0-9C38-02BFBAFD5453}" type="pres">
      <dgm:prSet presAssocID="{9EC73D28-F865-4568-96BB-7BB511FD8330}" presName="FiveNodes_4_text" presStyleLbl="node1" presStyleIdx="4" presStyleCnt="5">
        <dgm:presLayoutVars>
          <dgm:bulletEnabled val="1"/>
        </dgm:presLayoutVars>
      </dgm:prSet>
      <dgm:spPr/>
    </dgm:pt>
    <dgm:pt modelId="{6EF62AA2-48B0-46AA-8CC3-0066A8D7595D}" type="pres">
      <dgm:prSet presAssocID="{9EC73D28-F865-4568-96BB-7BB511FD8330}" presName="FiveNodes_5_text" presStyleLbl="node1" presStyleIdx="4" presStyleCnt="5">
        <dgm:presLayoutVars>
          <dgm:bulletEnabled val="1"/>
        </dgm:presLayoutVars>
      </dgm:prSet>
      <dgm:spPr/>
    </dgm:pt>
  </dgm:ptLst>
  <dgm:cxnLst>
    <dgm:cxn modelId="{0724BC04-90A6-4CF2-82AC-3DF8E8A79B2F}" type="presOf" srcId="{154AFC2C-7D6E-4150-BE03-18D3C8217CAA}" destId="{F293AE14-1A7A-410D-BD2A-0C6E71EE6902}" srcOrd="1" destOrd="0" presId="urn:microsoft.com/office/officeart/2005/8/layout/vProcess5"/>
    <dgm:cxn modelId="{6634E814-FCB6-41C4-92A2-59BA83158E43}" type="presOf" srcId="{740C98D0-66A8-4E01-8826-783CB42D8FAD}" destId="{BCF9493D-466A-4C2F-9997-3BBF78B2023C}" srcOrd="0" destOrd="0" presId="urn:microsoft.com/office/officeart/2005/8/layout/vProcess5"/>
    <dgm:cxn modelId="{B3C6A01A-61B5-47D6-B064-BA44D9ED66AB}" type="presOf" srcId="{95CFF9FE-2ACE-4855-B739-05CCB147F9C8}" destId="{6EF62AA2-48B0-46AA-8CC3-0066A8D7595D}" srcOrd="1" destOrd="0" presId="urn:microsoft.com/office/officeart/2005/8/layout/vProcess5"/>
    <dgm:cxn modelId="{DF28491D-4036-4C51-864B-B5B10ACC72B8}" type="presOf" srcId="{C4437A9C-AE0A-4163-9C37-C330C69D67E6}" destId="{472E25DA-68EB-4303-9794-2965A65F557D}" srcOrd="0" destOrd="0" presId="urn:microsoft.com/office/officeart/2005/8/layout/vProcess5"/>
    <dgm:cxn modelId="{27444827-71AE-4EFC-9E9A-17979D9205E9}" type="presOf" srcId="{95CFF9FE-2ACE-4855-B739-05CCB147F9C8}" destId="{3BBC3082-936B-4E78-AC6D-65A9238E3053}" srcOrd="0" destOrd="0" presId="urn:microsoft.com/office/officeart/2005/8/layout/vProcess5"/>
    <dgm:cxn modelId="{5F0C1034-F73A-4DAC-8707-E82F705DC162}" srcId="{9EC73D28-F865-4568-96BB-7BB511FD8330}" destId="{95CFF9FE-2ACE-4855-B739-05CCB147F9C8}" srcOrd="4" destOrd="0" parTransId="{C2EBF374-D781-4DC4-B32D-B16BE193FB56}" sibTransId="{31D8DEFB-BAD6-46A2-9C81-5042CE41381C}"/>
    <dgm:cxn modelId="{781BCA4C-39BC-498C-A617-08458D4E0545}" type="presOf" srcId="{9CC70059-F060-4296-B621-DAB13B05F920}" destId="{F2148B49-35A8-42B0-9C38-02BFBAFD5453}" srcOrd="1" destOrd="0" presId="urn:microsoft.com/office/officeart/2005/8/layout/vProcess5"/>
    <dgm:cxn modelId="{14658A80-16EE-4DBB-9095-267D82A86B44}" type="presOf" srcId="{036226A8-9594-484B-8E65-2D06D0FC28D6}" destId="{11E23266-D8DF-484E-94B0-F1355C6F7F01}" srcOrd="0" destOrd="0" presId="urn:microsoft.com/office/officeart/2005/8/layout/vProcess5"/>
    <dgm:cxn modelId="{CF6B9C89-A8F5-4724-8E0F-9F8D22933CEF}" type="presOf" srcId="{DCAD3E85-2C6C-4567-AAB7-B838C62CF0F6}" destId="{CD2DFAC2-727E-41D7-BC0B-B42D953F6141}" srcOrd="0" destOrd="0" presId="urn:microsoft.com/office/officeart/2005/8/layout/vProcess5"/>
    <dgm:cxn modelId="{F4F4B58D-05AA-4516-92CE-5790A05879AE}" srcId="{9EC73D28-F865-4568-96BB-7BB511FD8330}" destId="{9CC70059-F060-4296-B621-DAB13B05F920}" srcOrd="3" destOrd="0" parTransId="{DD4412EB-3261-47A7-AB37-EFB85CC879EB}" sibTransId="{74D7B7A1-2DF4-4D16-A4CA-E966E2D4A054}"/>
    <dgm:cxn modelId="{135E5F8E-91E7-4F4B-87AA-F8198EA79C9C}" type="presOf" srcId="{74D7B7A1-2DF4-4D16-A4CA-E966E2D4A054}" destId="{0FAF734B-E53E-4729-825D-0E19AFFABEA7}" srcOrd="0" destOrd="0" presId="urn:microsoft.com/office/officeart/2005/8/layout/vProcess5"/>
    <dgm:cxn modelId="{73BFBC94-29E0-49B9-905D-E8C99E523A38}" type="presOf" srcId="{DCAD3E85-2C6C-4567-AAB7-B838C62CF0F6}" destId="{0E63E9E6-C17E-4F84-A89D-5044DC4F35E3}" srcOrd="1" destOrd="0" presId="urn:microsoft.com/office/officeart/2005/8/layout/vProcess5"/>
    <dgm:cxn modelId="{F49CF1AC-8F7D-4237-9606-E7473B71C883}" type="presOf" srcId="{9CC70059-F060-4296-B621-DAB13B05F920}" destId="{32C1E9FB-8032-45DE-8F88-41CC6B493D43}" srcOrd="0" destOrd="0" presId="urn:microsoft.com/office/officeart/2005/8/layout/vProcess5"/>
    <dgm:cxn modelId="{8A9196C3-4A44-46B4-8D6B-D00C720039A2}" type="presOf" srcId="{B2AE6408-9512-4A7B-987D-CFC762F7D32A}" destId="{84DE9B95-55AA-45D8-A96A-5BD969319B36}" srcOrd="0" destOrd="0" presId="urn:microsoft.com/office/officeart/2005/8/layout/vProcess5"/>
    <dgm:cxn modelId="{2BB910C6-4674-48AD-92A0-77A277F22DAB}" type="presOf" srcId="{154AFC2C-7D6E-4150-BE03-18D3C8217CAA}" destId="{63CBEE7B-C736-47D9-86D7-4BA4D9D6FA6D}" srcOrd="0" destOrd="0" presId="urn:microsoft.com/office/officeart/2005/8/layout/vProcess5"/>
    <dgm:cxn modelId="{C51B9BCE-D802-4CC4-A538-CBCA632A8141}" srcId="{9EC73D28-F865-4568-96BB-7BB511FD8330}" destId="{B2AE6408-9512-4A7B-987D-CFC762F7D32A}" srcOrd="2" destOrd="0" parTransId="{4E537BBB-6C47-46C3-B97D-0867E2EA230F}" sibTransId="{C4437A9C-AE0A-4163-9C37-C330C69D67E6}"/>
    <dgm:cxn modelId="{F3A2C6D6-DC93-48D9-A60F-48E30832A27D}" type="presOf" srcId="{9EC73D28-F865-4568-96BB-7BB511FD8330}" destId="{84D89AAB-DBA7-4787-9619-9B99A58FB8B5}" srcOrd="0" destOrd="0" presId="urn:microsoft.com/office/officeart/2005/8/layout/vProcess5"/>
    <dgm:cxn modelId="{356880DE-5ADE-4CF3-BBE3-EC77DD1419C6}" type="presOf" srcId="{B2AE6408-9512-4A7B-987D-CFC762F7D32A}" destId="{AEA3B63C-9129-44B4-A80F-DADC4ABE22E6}" srcOrd="1" destOrd="0" presId="urn:microsoft.com/office/officeart/2005/8/layout/vProcess5"/>
    <dgm:cxn modelId="{D4D3EAE2-4565-435D-8E27-82831DE1E0B6}" srcId="{9EC73D28-F865-4568-96BB-7BB511FD8330}" destId="{DCAD3E85-2C6C-4567-AAB7-B838C62CF0F6}" srcOrd="1" destOrd="0" parTransId="{764D5CFE-1891-4550-8E19-6EA937F4A9C9}" sibTransId="{740C98D0-66A8-4E01-8826-783CB42D8FAD}"/>
    <dgm:cxn modelId="{0C1730E8-F21B-45CE-A010-58083C73D6EE}" srcId="{9EC73D28-F865-4568-96BB-7BB511FD8330}" destId="{154AFC2C-7D6E-4150-BE03-18D3C8217CAA}" srcOrd="0" destOrd="0" parTransId="{6B53531A-9C42-448E-A1CE-3D457ED3397F}" sibTransId="{036226A8-9594-484B-8E65-2D06D0FC28D6}"/>
    <dgm:cxn modelId="{43C3806D-8A31-491A-9D99-0AD9C803FB5F}" type="presParOf" srcId="{84D89AAB-DBA7-4787-9619-9B99A58FB8B5}" destId="{2511C411-C11E-4E7A-A413-CC49AAF5E9F6}" srcOrd="0" destOrd="0" presId="urn:microsoft.com/office/officeart/2005/8/layout/vProcess5"/>
    <dgm:cxn modelId="{780E0EAF-BA21-48DB-B6E4-5D640D98BC35}" type="presParOf" srcId="{84D89AAB-DBA7-4787-9619-9B99A58FB8B5}" destId="{63CBEE7B-C736-47D9-86D7-4BA4D9D6FA6D}" srcOrd="1" destOrd="0" presId="urn:microsoft.com/office/officeart/2005/8/layout/vProcess5"/>
    <dgm:cxn modelId="{8259AE54-C299-42CD-8C11-20EAA8A9360E}" type="presParOf" srcId="{84D89AAB-DBA7-4787-9619-9B99A58FB8B5}" destId="{CD2DFAC2-727E-41D7-BC0B-B42D953F6141}" srcOrd="2" destOrd="0" presId="urn:microsoft.com/office/officeart/2005/8/layout/vProcess5"/>
    <dgm:cxn modelId="{4E5C7CA6-EB98-4F11-8730-AC389DD27277}" type="presParOf" srcId="{84D89AAB-DBA7-4787-9619-9B99A58FB8B5}" destId="{84DE9B95-55AA-45D8-A96A-5BD969319B36}" srcOrd="3" destOrd="0" presId="urn:microsoft.com/office/officeart/2005/8/layout/vProcess5"/>
    <dgm:cxn modelId="{53B1FBED-8E9E-4F43-A54F-AE4DBB17EDF7}" type="presParOf" srcId="{84D89AAB-DBA7-4787-9619-9B99A58FB8B5}" destId="{32C1E9FB-8032-45DE-8F88-41CC6B493D43}" srcOrd="4" destOrd="0" presId="urn:microsoft.com/office/officeart/2005/8/layout/vProcess5"/>
    <dgm:cxn modelId="{0F105043-9FEC-492F-B6A7-AC5F692AB9CE}" type="presParOf" srcId="{84D89AAB-DBA7-4787-9619-9B99A58FB8B5}" destId="{3BBC3082-936B-4E78-AC6D-65A9238E3053}" srcOrd="5" destOrd="0" presId="urn:microsoft.com/office/officeart/2005/8/layout/vProcess5"/>
    <dgm:cxn modelId="{F9EAA6E1-FA5F-45DA-A363-4DE2189BC26C}" type="presParOf" srcId="{84D89AAB-DBA7-4787-9619-9B99A58FB8B5}" destId="{11E23266-D8DF-484E-94B0-F1355C6F7F01}" srcOrd="6" destOrd="0" presId="urn:microsoft.com/office/officeart/2005/8/layout/vProcess5"/>
    <dgm:cxn modelId="{AC92D89D-17F2-4FF1-94FD-78ABE3F77AAA}" type="presParOf" srcId="{84D89AAB-DBA7-4787-9619-9B99A58FB8B5}" destId="{BCF9493D-466A-4C2F-9997-3BBF78B2023C}" srcOrd="7" destOrd="0" presId="urn:microsoft.com/office/officeart/2005/8/layout/vProcess5"/>
    <dgm:cxn modelId="{7310DCEF-9923-4D9F-BBE8-E471EF17D164}" type="presParOf" srcId="{84D89AAB-DBA7-4787-9619-9B99A58FB8B5}" destId="{472E25DA-68EB-4303-9794-2965A65F557D}" srcOrd="8" destOrd="0" presId="urn:microsoft.com/office/officeart/2005/8/layout/vProcess5"/>
    <dgm:cxn modelId="{2A68A0E8-5CEE-4C7F-9174-4EA6F736E9A9}" type="presParOf" srcId="{84D89AAB-DBA7-4787-9619-9B99A58FB8B5}" destId="{0FAF734B-E53E-4729-825D-0E19AFFABEA7}" srcOrd="9" destOrd="0" presId="urn:microsoft.com/office/officeart/2005/8/layout/vProcess5"/>
    <dgm:cxn modelId="{D6603B9E-DA1C-40B5-830C-37F8BB9088D1}" type="presParOf" srcId="{84D89AAB-DBA7-4787-9619-9B99A58FB8B5}" destId="{F293AE14-1A7A-410D-BD2A-0C6E71EE6902}" srcOrd="10" destOrd="0" presId="urn:microsoft.com/office/officeart/2005/8/layout/vProcess5"/>
    <dgm:cxn modelId="{09739965-4DA5-4013-A301-B861BF6D218D}" type="presParOf" srcId="{84D89AAB-DBA7-4787-9619-9B99A58FB8B5}" destId="{0E63E9E6-C17E-4F84-A89D-5044DC4F35E3}" srcOrd="11" destOrd="0" presId="urn:microsoft.com/office/officeart/2005/8/layout/vProcess5"/>
    <dgm:cxn modelId="{CD5EBBDE-8378-46DA-8DD2-D5E45020C1CD}" type="presParOf" srcId="{84D89AAB-DBA7-4787-9619-9B99A58FB8B5}" destId="{AEA3B63C-9129-44B4-A80F-DADC4ABE22E6}" srcOrd="12" destOrd="0" presId="urn:microsoft.com/office/officeart/2005/8/layout/vProcess5"/>
    <dgm:cxn modelId="{C80D270D-FFB0-4AAC-B7AA-15F4A0113F2F}" type="presParOf" srcId="{84D89AAB-DBA7-4787-9619-9B99A58FB8B5}" destId="{F2148B49-35A8-42B0-9C38-02BFBAFD5453}" srcOrd="13" destOrd="0" presId="urn:microsoft.com/office/officeart/2005/8/layout/vProcess5"/>
    <dgm:cxn modelId="{CD6D4F15-77C0-4EDE-9A9C-F938E5452970}" type="presParOf" srcId="{84D89AAB-DBA7-4787-9619-9B99A58FB8B5}" destId="{6EF62AA2-48B0-46AA-8CC3-0066A8D7595D}"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7CF115-A15D-411C-9513-89663E9BCD63}"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8A1D721E-98AB-4BA4-8264-15E803585D0A}">
      <dgm:prSet/>
      <dgm:spPr/>
      <dgm:t>
        <a:bodyPr/>
        <a:lstStyle/>
        <a:p>
          <a:r>
            <a:rPr lang="es-MX" dirty="0"/>
            <a:t>4. Alpina: Es una de las empresas más importantes del sector lácteo en Colombia.</a:t>
          </a:r>
          <a:endParaRPr lang="en-US" dirty="0"/>
        </a:p>
      </dgm:t>
    </dgm:pt>
    <dgm:pt modelId="{C652839A-0C88-40E7-8B01-C39429226C89}" type="parTrans" cxnId="{160605A4-2FCF-4E66-BB59-7D7FB86528A0}">
      <dgm:prSet/>
      <dgm:spPr/>
      <dgm:t>
        <a:bodyPr/>
        <a:lstStyle/>
        <a:p>
          <a:endParaRPr lang="en-US"/>
        </a:p>
      </dgm:t>
    </dgm:pt>
    <dgm:pt modelId="{4F2F8F69-6881-494A-A1A9-F1D357F9F3D7}" type="sibTrans" cxnId="{160605A4-2FCF-4E66-BB59-7D7FB86528A0}">
      <dgm:prSet/>
      <dgm:spPr/>
      <dgm:t>
        <a:bodyPr/>
        <a:lstStyle/>
        <a:p>
          <a:endParaRPr lang="en-US"/>
        </a:p>
      </dgm:t>
    </dgm:pt>
    <dgm:pt modelId="{3A6D8261-A442-4CE2-AE3F-7119E4E87650}">
      <dgm:prSet/>
      <dgm:spPr/>
      <dgm:t>
        <a:bodyPr/>
        <a:lstStyle/>
        <a:p>
          <a:r>
            <a:rPr lang="es-MX"/>
            <a:t>Sus aplicaciones humanistas son:</a:t>
          </a:r>
          <a:endParaRPr lang="en-US"/>
        </a:p>
      </dgm:t>
    </dgm:pt>
    <dgm:pt modelId="{2BD71917-56E9-432D-A772-357088D3627D}" type="parTrans" cxnId="{22A11254-2CC5-467F-B029-E8472319B4EB}">
      <dgm:prSet/>
      <dgm:spPr/>
      <dgm:t>
        <a:bodyPr/>
        <a:lstStyle/>
        <a:p>
          <a:endParaRPr lang="en-US"/>
        </a:p>
      </dgm:t>
    </dgm:pt>
    <dgm:pt modelId="{223CCA2A-8421-49D8-B056-05EB0C958E80}" type="sibTrans" cxnId="{22A11254-2CC5-467F-B029-E8472319B4EB}">
      <dgm:prSet/>
      <dgm:spPr/>
      <dgm:t>
        <a:bodyPr/>
        <a:lstStyle/>
        <a:p>
          <a:endParaRPr lang="en-US"/>
        </a:p>
      </dgm:t>
    </dgm:pt>
    <dgm:pt modelId="{D22D87F2-3702-4E91-8D73-4EF58CAB8188}">
      <dgm:prSet/>
      <dgm:spPr/>
      <dgm:t>
        <a:bodyPr/>
        <a:lstStyle/>
        <a:p>
          <a:r>
            <a:rPr lang="es-MX"/>
            <a:t>ofrece a sus empleados oportunidades de desarrollo personal y profesional </a:t>
          </a:r>
          <a:endParaRPr lang="en-US"/>
        </a:p>
      </dgm:t>
    </dgm:pt>
    <dgm:pt modelId="{A9E6BE55-8C2F-4F89-8971-99098A240792}" type="parTrans" cxnId="{F8351B70-5B62-40C0-93BB-B642FB0B1091}">
      <dgm:prSet/>
      <dgm:spPr/>
      <dgm:t>
        <a:bodyPr/>
        <a:lstStyle/>
        <a:p>
          <a:endParaRPr lang="en-US"/>
        </a:p>
      </dgm:t>
    </dgm:pt>
    <dgm:pt modelId="{C09AE020-8BD2-4917-8475-E0B9D424B1A7}" type="sibTrans" cxnId="{F8351B70-5B62-40C0-93BB-B642FB0B1091}">
      <dgm:prSet/>
      <dgm:spPr/>
      <dgm:t>
        <a:bodyPr/>
        <a:lstStyle/>
        <a:p>
          <a:endParaRPr lang="en-US"/>
        </a:p>
      </dgm:t>
    </dgm:pt>
    <dgm:pt modelId="{4307C117-0461-4D81-A0A6-E582FF72587F}">
      <dgm:prSet/>
      <dgm:spPr/>
      <dgm:t>
        <a:bodyPr/>
        <a:lstStyle/>
        <a:p>
          <a:r>
            <a:rPr lang="es-MX"/>
            <a:t>formación continua y programas de liderazgo</a:t>
          </a:r>
          <a:endParaRPr lang="en-US"/>
        </a:p>
      </dgm:t>
    </dgm:pt>
    <dgm:pt modelId="{F6D15B0C-0574-4CD4-BFE0-BA9EB31DEADB}" type="parTrans" cxnId="{56002A08-1E16-48C7-BE11-297588B67C3E}">
      <dgm:prSet/>
      <dgm:spPr/>
      <dgm:t>
        <a:bodyPr/>
        <a:lstStyle/>
        <a:p>
          <a:endParaRPr lang="en-US"/>
        </a:p>
      </dgm:t>
    </dgm:pt>
    <dgm:pt modelId="{F057C37E-8682-4CC5-8BBD-16CEE7AEA4A4}" type="sibTrans" cxnId="{56002A08-1E16-48C7-BE11-297588B67C3E}">
      <dgm:prSet/>
      <dgm:spPr/>
      <dgm:t>
        <a:bodyPr/>
        <a:lstStyle/>
        <a:p>
          <a:endParaRPr lang="en-US"/>
        </a:p>
      </dgm:t>
    </dgm:pt>
    <dgm:pt modelId="{B9CC3596-EA46-41E9-8D7D-8F97C6347F86}">
      <dgm:prSet/>
      <dgm:spPr/>
      <dgm:t>
        <a:bodyPr/>
        <a:lstStyle/>
        <a:p>
          <a:r>
            <a:rPr lang="es-MX"/>
            <a:t>También tienen políticas de bienestar integral, como apoyo psicológico y programas de vida saludable para sus trabajadores.</a:t>
          </a:r>
          <a:endParaRPr lang="en-US"/>
        </a:p>
      </dgm:t>
    </dgm:pt>
    <dgm:pt modelId="{492413A3-DB68-4B90-98E4-11F8F9CA3D1A}" type="parTrans" cxnId="{8CC827CD-A2BC-44F5-867D-537A6CF058C5}">
      <dgm:prSet/>
      <dgm:spPr/>
      <dgm:t>
        <a:bodyPr/>
        <a:lstStyle/>
        <a:p>
          <a:endParaRPr lang="en-US"/>
        </a:p>
      </dgm:t>
    </dgm:pt>
    <dgm:pt modelId="{0A03D5A1-11F4-4B52-B49B-9CE3FD95CD8B}" type="sibTrans" cxnId="{8CC827CD-A2BC-44F5-867D-537A6CF058C5}">
      <dgm:prSet/>
      <dgm:spPr/>
      <dgm:t>
        <a:bodyPr/>
        <a:lstStyle/>
        <a:p>
          <a:endParaRPr lang="en-US"/>
        </a:p>
      </dgm:t>
    </dgm:pt>
    <dgm:pt modelId="{EC265ACA-5600-4D6E-991A-0C2AD61A26AB}" type="pres">
      <dgm:prSet presAssocID="{D77CF115-A15D-411C-9513-89663E9BCD63}" presName="outerComposite" presStyleCnt="0">
        <dgm:presLayoutVars>
          <dgm:chMax val="5"/>
          <dgm:dir/>
          <dgm:resizeHandles val="exact"/>
        </dgm:presLayoutVars>
      </dgm:prSet>
      <dgm:spPr/>
    </dgm:pt>
    <dgm:pt modelId="{162D7E67-DF94-4A63-A589-0B6A3E0BAFC8}" type="pres">
      <dgm:prSet presAssocID="{D77CF115-A15D-411C-9513-89663E9BCD63}" presName="dummyMaxCanvas" presStyleCnt="0">
        <dgm:presLayoutVars/>
      </dgm:prSet>
      <dgm:spPr/>
    </dgm:pt>
    <dgm:pt modelId="{71B6C7F0-F583-4AE5-A949-E584B97BDCD6}" type="pres">
      <dgm:prSet presAssocID="{D77CF115-A15D-411C-9513-89663E9BCD63}" presName="ThreeNodes_1" presStyleLbl="node1" presStyleIdx="0" presStyleCnt="3">
        <dgm:presLayoutVars>
          <dgm:bulletEnabled val="1"/>
        </dgm:presLayoutVars>
      </dgm:prSet>
      <dgm:spPr/>
    </dgm:pt>
    <dgm:pt modelId="{D7FC3595-988C-45C8-B5F3-839319F948B7}" type="pres">
      <dgm:prSet presAssocID="{D77CF115-A15D-411C-9513-89663E9BCD63}" presName="ThreeNodes_2" presStyleLbl="node1" presStyleIdx="1" presStyleCnt="3">
        <dgm:presLayoutVars>
          <dgm:bulletEnabled val="1"/>
        </dgm:presLayoutVars>
      </dgm:prSet>
      <dgm:spPr/>
    </dgm:pt>
    <dgm:pt modelId="{8F28E1FB-8E0B-4151-9ACC-68E387E8B23A}" type="pres">
      <dgm:prSet presAssocID="{D77CF115-A15D-411C-9513-89663E9BCD63}" presName="ThreeNodes_3" presStyleLbl="node1" presStyleIdx="2" presStyleCnt="3">
        <dgm:presLayoutVars>
          <dgm:bulletEnabled val="1"/>
        </dgm:presLayoutVars>
      </dgm:prSet>
      <dgm:spPr/>
    </dgm:pt>
    <dgm:pt modelId="{0EB11133-0E65-4ACA-9AC8-34BB95E5CA3F}" type="pres">
      <dgm:prSet presAssocID="{D77CF115-A15D-411C-9513-89663E9BCD63}" presName="ThreeConn_1-2" presStyleLbl="fgAccFollowNode1" presStyleIdx="0" presStyleCnt="2">
        <dgm:presLayoutVars>
          <dgm:bulletEnabled val="1"/>
        </dgm:presLayoutVars>
      </dgm:prSet>
      <dgm:spPr/>
    </dgm:pt>
    <dgm:pt modelId="{1E0CF0C9-A951-4C61-8EF8-50C83841D4E2}" type="pres">
      <dgm:prSet presAssocID="{D77CF115-A15D-411C-9513-89663E9BCD63}" presName="ThreeConn_2-3" presStyleLbl="fgAccFollowNode1" presStyleIdx="1" presStyleCnt="2">
        <dgm:presLayoutVars>
          <dgm:bulletEnabled val="1"/>
        </dgm:presLayoutVars>
      </dgm:prSet>
      <dgm:spPr/>
    </dgm:pt>
    <dgm:pt modelId="{9089AD39-13D4-4383-ADC3-C25FF9B04DDC}" type="pres">
      <dgm:prSet presAssocID="{D77CF115-A15D-411C-9513-89663E9BCD63}" presName="ThreeNodes_1_text" presStyleLbl="node1" presStyleIdx="2" presStyleCnt="3">
        <dgm:presLayoutVars>
          <dgm:bulletEnabled val="1"/>
        </dgm:presLayoutVars>
      </dgm:prSet>
      <dgm:spPr/>
    </dgm:pt>
    <dgm:pt modelId="{4DF84914-4C94-485B-BE09-93AF92623BE2}" type="pres">
      <dgm:prSet presAssocID="{D77CF115-A15D-411C-9513-89663E9BCD63}" presName="ThreeNodes_2_text" presStyleLbl="node1" presStyleIdx="2" presStyleCnt="3">
        <dgm:presLayoutVars>
          <dgm:bulletEnabled val="1"/>
        </dgm:presLayoutVars>
      </dgm:prSet>
      <dgm:spPr/>
    </dgm:pt>
    <dgm:pt modelId="{FD1A4CC1-47F7-4413-8281-116106C0E734}" type="pres">
      <dgm:prSet presAssocID="{D77CF115-A15D-411C-9513-89663E9BCD63}" presName="ThreeNodes_3_text" presStyleLbl="node1" presStyleIdx="2" presStyleCnt="3">
        <dgm:presLayoutVars>
          <dgm:bulletEnabled val="1"/>
        </dgm:presLayoutVars>
      </dgm:prSet>
      <dgm:spPr/>
    </dgm:pt>
  </dgm:ptLst>
  <dgm:cxnLst>
    <dgm:cxn modelId="{64EFF800-659A-4CE1-8B89-2199B5278B15}" type="presOf" srcId="{8A1D721E-98AB-4BA4-8264-15E803585D0A}" destId="{71B6C7F0-F583-4AE5-A949-E584B97BDCD6}" srcOrd="0" destOrd="0" presId="urn:microsoft.com/office/officeart/2005/8/layout/vProcess5"/>
    <dgm:cxn modelId="{56002A08-1E16-48C7-BE11-297588B67C3E}" srcId="{3A6D8261-A442-4CE2-AE3F-7119E4E87650}" destId="{4307C117-0461-4D81-A0A6-E582FF72587F}" srcOrd="1" destOrd="0" parTransId="{F6D15B0C-0574-4CD4-BFE0-BA9EB31DEADB}" sibTransId="{F057C37E-8682-4CC5-8BBD-16CEE7AEA4A4}"/>
    <dgm:cxn modelId="{2861CE17-60E2-464D-BE1B-79235A0C5C1E}" type="presOf" srcId="{4307C117-0461-4D81-A0A6-E582FF72587F}" destId="{D7FC3595-988C-45C8-B5F3-839319F948B7}" srcOrd="0" destOrd="2" presId="urn:microsoft.com/office/officeart/2005/8/layout/vProcess5"/>
    <dgm:cxn modelId="{BBB89225-960A-45EC-926A-13D021BE21EB}" type="presOf" srcId="{D77CF115-A15D-411C-9513-89663E9BCD63}" destId="{EC265ACA-5600-4D6E-991A-0C2AD61A26AB}" srcOrd="0" destOrd="0" presId="urn:microsoft.com/office/officeart/2005/8/layout/vProcess5"/>
    <dgm:cxn modelId="{6D0C2762-F076-4B61-A00E-AA0644669DBB}" type="presOf" srcId="{4F2F8F69-6881-494A-A1A9-F1D357F9F3D7}" destId="{0EB11133-0E65-4ACA-9AC8-34BB95E5CA3F}" srcOrd="0" destOrd="0" presId="urn:microsoft.com/office/officeart/2005/8/layout/vProcess5"/>
    <dgm:cxn modelId="{BD3B496C-EA52-4B70-BFC9-6B8642880CC7}" type="presOf" srcId="{8A1D721E-98AB-4BA4-8264-15E803585D0A}" destId="{9089AD39-13D4-4383-ADC3-C25FF9B04DDC}" srcOrd="1" destOrd="0" presId="urn:microsoft.com/office/officeart/2005/8/layout/vProcess5"/>
    <dgm:cxn modelId="{F8351B70-5B62-40C0-93BB-B642FB0B1091}" srcId="{3A6D8261-A442-4CE2-AE3F-7119E4E87650}" destId="{D22D87F2-3702-4E91-8D73-4EF58CAB8188}" srcOrd="0" destOrd="0" parTransId="{A9E6BE55-8C2F-4F89-8971-99098A240792}" sibTransId="{C09AE020-8BD2-4917-8475-E0B9D424B1A7}"/>
    <dgm:cxn modelId="{77EF9971-06E8-4256-B4E6-B55C8A16AE55}" type="presOf" srcId="{3A6D8261-A442-4CE2-AE3F-7119E4E87650}" destId="{D7FC3595-988C-45C8-B5F3-839319F948B7}" srcOrd="0" destOrd="0" presId="urn:microsoft.com/office/officeart/2005/8/layout/vProcess5"/>
    <dgm:cxn modelId="{878C9D71-2349-4EB3-81AF-CCD81186A705}" type="presOf" srcId="{B9CC3596-EA46-41E9-8D7D-8F97C6347F86}" destId="{8F28E1FB-8E0B-4151-9ACC-68E387E8B23A}" srcOrd="0" destOrd="0" presId="urn:microsoft.com/office/officeart/2005/8/layout/vProcess5"/>
    <dgm:cxn modelId="{22A11254-2CC5-467F-B029-E8472319B4EB}" srcId="{D77CF115-A15D-411C-9513-89663E9BCD63}" destId="{3A6D8261-A442-4CE2-AE3F-7119E4E87650}" srcOrd="1" destOrd="0" parTransId="{2BD71917-56E9-432D-A772-357088D3627D}" sibTransId="{223CCA2A-8421-49D8-B056-05EB0C958E80}"/>
    <dgm:cxn modelId="{F2246D7E-DBCE-44B6-BE6B-35B367089775}" type="presOf" srcId="{4307C117-0461-4D81-A0A6-E582FF72587F}" destId="{4DF84914-4C94-485B-BE09-93AF92623BE2}" srcOrd="1" destOrd="2" presId="urn:microsoft.com/office/officeart/2005/8/layout/vProcess5"/>
    <dgm:cxn modelId="{160605A4-2FCF-4E66-BB59-7D7FB86528A0}" srcId="{D77CF115-A15D-411C-9513-89663E9BCD63}" destId="{8A1D721E-98AB-4BA4-8264-15E803585D0A}" srcOrd="0" destOrd="0" parTransId="{C652839A-0C88-40E7-8B01-C39429226C89}" sibTransId="{4F2F8F69-6881-494A-A1A9-F1D357F9F3D7}"/>
    <dgm:cxn modelId="{1C97B8A5-7A7E-4059-AC9C-9E57A177A48E}" type="presOf" srcId="{D22D87F2-3702-4E91-8D73-4EF58CAB8188}" destId="{4DF84914-4C94-485B-BE09-93AF92623BE2}" srcOrd="1" destOrd="1" presId="urn:microsoft.com/office/officeart/2005/8/layout/vProcess5"/>
    <dgm:cxn modelId="{324B74C0-AF20-4FAC-960E-01451D92D1F5}" type="presOf" srcId="{223CCA2A-8421-49D8-B056-05EB0C958E80}" destId="{1E0CF0C9-A951-4C61-8EF8-50C83841D4E2}" srcOrd="0" destOrd="0" presId="urn:microsoft.com/office/officeart/2005/8/layout/vProcess5"/>
    <dgm:cxn modelId="{81692BCA-B932-465D-A0CA-EA8335B8364D}" type="presOf" srcId="{D22D87F2-3702-4E91-8D73-4EF58CAB8188}" destId="{D7FC3595-988C-45C8-B5F3-839319F948B7}" srcOrd="0" destOrd="1" presId="urn:microsoft.com/office/officeart/2005/8/layout/vProcess5"/>
    <dgm:cxn modelId="{41E947CB-F1A6-4395-8082-A1BD0B8CE80F}" type="presOf" srcId="{3A6D8261-A442-4CE2-AE3F-7119E4E87650}" destId="{4DF84914-4C94-485B-BE09-93AF92623BE2}" srcOrd="1" destOrd="0" presId="urn:microsoft.com/office/officeart/2005/8/layout/vProcess5"/>
    <dgm:cxn modelId="{8CC827CD-A2BC-44F5-867D-537A6CF058C5}" srcId="{D77CF115-A15D-411C-9513-89663E9BCD63}" destId="{B9CC3596-EA46-41E9-8D7D-8F97C6347F86}" srcOrd="2" destOrd="0" parTransId="{492413A3-DB68-4B90-98E4-11F8F9CA3D1A}" sibTransId="{0A03D5A1-11F4-4B52-B49B-9CE3FD95CD8B}"/>
    <dgm:cxn modelId="{65B8E9F1-4B71-483D-B54E-35FB19B5CB1F}" type="presOf" srcId="{B9CC3596-EA46-41E9-8D7D-8F97C6347F86}" destId="{FD1A4CC1-47F7-4413-8281-116106C0E734}" srcOrd="1" destOrd="0" presId="urn:microsoft.com/office/officeart/2005/8/layout/vProcess5"/>
    <dgm:cxn modelId="{C94147F8-DC31-4D53-ABB5-0E2504F81A6D}" type="presParOf" srcId="{EC265ACA-5600-4D6E-991A-0C2AD61A26AB}" destId="{162D7E67-DF94-4A63-A589-0B6A3E0BAFC8}" srcOrd="0" destOrd="0" presId="urn:microsoft.com/office/officeart/2005/8/layout/vProcess5"/>
    <dgm:cxn modelId="{4FB79E0D-19CE-493D-91AD-9DBC8B4E9645}" type="presParOf" srcId="{EC265ACA-5600-4D6E-991A-0C2AD61A26AB}" destId="{71B6C7F0-F583-4AE5-A949-E584B97BDCD6}" srcOrd="1" destOrd="0" presId="urn:microsoft.com/office/officeart/2005/8/layout/vProcess5"/>
    <dgm:cxn modelId="{4E3EA494-E0A6-4A33-B16B-8281EF20B0BC}" type="presParOf" srcId="{EC265ACA-5600-4D6E-991A-0C2AD61A26AB}" destId="{D7FC3595-988C-45C8-B5F3-839319F948B7}" srcOrd="2" destOrd="0" presId="urn:microsoft.com/office/officeart/2005/8/layout/vProcess5"/>
    <dgm:cxn modelId="{48A82695-1A33-4F7E-B523-1CB2EDFDCBCD}" type="presParOf" srcId="{EC265ACA-5600-4D6E-991A-0C2AD61A26AB}" destId="{8F28E1FB-8E0B-4151-9ACC-68E387E8B23A}" srcOrd="3" destOrd="0" presId="urn:microsoft.com/office/officeart/2005/8/layout/vProcess5"/>
    <dgm:cxn modelId="{46677A75-28EE-4989-B0F3-84B0483CFEB3}" type="presParOf" srcId="{EC265ACA-5600-4D6E-991A-0C2AD61A26AB}" destId="{0EB11133-0E65-4ACA-9AC8-34BB95E5CA3F}" srcOrd="4" destOrd="0" presId="urn:microsoft.com/office/officeart/2005/8/layout/vProcess5"/>
    <dgm:cxn modelId="{BD494CE0-7B0F-43F4-9B1B-C883CCAA58E9}" type="presParOf" srcId="{EC265ACA-5600-4D6E-991A-0C2AD61A26AB}" destId="{1E0CF0C9-A951-4C61-8EF8-50C83841D4E2}" srcOrd="5" destOrd="0" presId="urn:microsoft.com/office/officeart/2005/8/layout/vProcess5"/>
    <dgm:cxn modelId="{9CECE344-79A8-498B-BB0C-4218104E44E7}" type="presParOf" srcId="{EC265ACA-5600-4D6E-991A-0C2AD61A26AB}" destId="{9089AD39-13D4-4383-ADC3-C25FF9B04DDC}" srcOrd="6" destOrd="0" presId="urn:microsoft.com/office/officeart/2005/8/layout/vProcess5"/>
    <dgm:cxn modelId="{B27B7B02-A71B-4A2B-BC3C-778F2ABDA22D}" type="presParOf" srcId="{EC265ACA-5600-4D6E-991A-0C2AD61A26AB}" destId="{4DF84914-4C94-485B-BE09-93AF92623BE2}" srcOrd="7" destOrd="0" presId="urn:microsoft.com/office/officeart/2005/8/layout/vProcess5"/>
    <dgm:cxn modelId="{42AD6362-5B8C-4C9B-B494-278B96452867}" type="presParOf" srcId="{EC265ACA-5600-4D6E-991A-0C2AD61A26AB}" destId="{FD1A4CC1-47F7-4413-8281-116106C0E734}"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CBEE7B-C736-47D9-86D7-4BA4D9D6FA6D}">
      <dsp:nvSpPr>
        <dsp:cNvPr id="0" name=""/>
        <dsp:cNvSpPr/>
      </dsp:nvSpPr>
      <dsp:spPr>
        <a:xfrm>
          <a:off x="0" y="0"/>
          <a:ext cx="3603719" cy="714657"/>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MX" sz="1100" kern="1200"/>
            <a:t>Bancolombia: Es uno de los principales bancos en Colombia y ha implementado políticas orientadas al bienestar de sus empleados como, por ejemplo: </a:t>
          </a:r>
          <a:endParaRPr lang="en-US" sz="1100" kern="1200"/>
        </a:p>
      </dsp:txBody>
      <dsp:txXfrm>
        <a:off x="20932" y="20932"/>
        <a:ext cx="2748932" cy="672793"/>
      </dsp:txXfrm>
    </dsp:sp>
    <dsp:sp modelId="{CD2DFAC2-727E-41D7-BC0B-B42D953F6141}">
      <dsp:nvSpPr>
        <dsp:cNvPr id="0" name=""/>
        <dsp:cNvSpPr/>
      </dsp:nvSpPr>
      <dsp:spPr>
        <a:xfrm>
          <a:off x="269108" y="813915"/>
          <a:ext cx="3603719" cy="714657"/>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MX" sz="1100" kern="1200"/>
            <a:t>Han desarrollado iniciativas como horarios flexibles</a:t>
          </a:r>
          <a:endParaRPr lang="en-US" sz="1100" kern="1200"/>
        </a:p>
      </dsp:txBody>
      <dsp:txXfrm>
        <a:off x="290040" y="834847"/>
        <a:ext cx="2828219" cy="672793"/>
      </dsp:txXfrm>
    </dsp:sp>
    <dsp:sp modelId="{84DE9B95-55AA-45D8-A96A-5BD969319B36}">
      <dsp:nvSpPr>
        <dsp:cNvPr id="0" name=""/>
        <dsp:cNvSpPr/>
      </dsp:nvSpPr>
      <dsp:spPr>
        <a:xfrm>
          <a:off x="538217" y="1627830"/>
          <a:ext cx="3603719" cy="714657"/>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MX" sz="1100" kern="1200"/>
            <a:t>programas de salud mental y desarrollo profesional continuo</a:t>
          </a:r>
          <a:endParaRPr lang="en-US" sz="1100" kern="1200"/>
        </a:p>
      </dsp:txBody>
      <dsp:txXfrm>
        <a:off x="559149" y="1648762"/>
        <a:ext cx="2828219" cy="672793"/>
      </dsp:txXfrm>
    </dsp:sp>
    <dsp:sp modelId="{32C1E9FB-8032-45DE-8F88-41CC6B493D43}">
      <dsp:nvSpPr>
        <dsp:cNvPr id="0" name=""/>
        <dsp:cNvSpPr/>
      </dsp:nvSpPr>
      <dsp:spPr>
        <a:xfrm>
          <a:off x="807326" y="2441745"/>
          <a:ext cx="3603719" cy="714657"/>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MX" sz="1100" kern="1200"/>
            <a:t>incentivan la participación de los empleados en actividades de responsabilidad social</a:t>
          </a:r>
          <a:endParaRPr lang="en-US" sz="1100" kern="1200"/>
        </a:p>
      </dsp:txBody>
      <dsp:txXfrm>
        <a:off x="828258" y="2462677"/>
        <a:ext cx="2828219" cy="672793"/>
      </dsp:txXfrm>
    </dsp:sp>
    <dsp:sp modelId="{3BBC3082-936B-4E78-AC6D-65A9238E3053}">
      <dsp:nvSpPr>
        <dsp:cNvPr id="0" name=""/>
        <dsp:cNvSpPr/>
      </dsp:nvSpPr>
      <dsp:spPr>
        <a:xfrm>
          <a:off x="1076435" y="3255660"/>
          <a:ext cx="3603719" cy="714657"/>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MX" sz="1100" kern="1200"/>
            <a:t>Todo esto mejora la conexión emocional con la empresa.</a:t>
          </a:r>
          <a:endParaRPr lang="en-US" sz="1100" kern="1200"/>
        </a:p>
      </dsp:txBody>
      <dsp:txXfrm>
        <a:off x="1097367" y="3276592"/>
        <a:ext cx="2828219" cy="672793"/>
      </dsp:txXfrm>
    </dsp:sp>
    <dsp:sp modelId="{11E23266-D8DF-484E-94B0-F1355C6F7F01}">
      <dsp:nvSpPr>
        <dsp:cNvPr id="0" name=""/>
        <dsp:cNvSpPr/>
      </dsp:nvSpPr>
      <dsp:spPr>
        <a:xfrm>
          <a:off x="3139192" y="522096"/>
          <a:ext cx="464527" cy="464527"/>
        </a:xfrm>
        <a:prstGeom prst="downArrow">
          <a:avLst>
            <a:gd name="adj1" fmla="val 55000"/>
            <a:gd name="adj2" fmla="val 45000"/>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243711" y="522096"/>
        <a:ext cx="255489" cy="349557"/>
      </dsp:txXfrm>
    </dsp:sp>
    <dsp:sp modelId="{BCF9493D-466A-4C2F-9997-3BBF78B2023C}">
      <dsp:nvSpPr>
        <dsp:cNvPr id="0" name=""/>
        <dsp:cNvSpPr/>
      </dsp:nvSpPr>
      <dsp:spPr>
        <a:xfrm>
          <a:off x="3408301" y="1336012"/>
          <a:ext cx="464527" cy="464527"/>
        </a:xfrm>
        <a:prstGeom prst="downArrow">
          <a:avLst>
            <a:gd name="adj1" fmla="val 55000"/>
            <a:gd name="adj2" fmla="val 45000"/>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512820" y="1336012"/>
        <a:ext cx="255489" cy="349557"/>
      </dsp:txXfrm>
    </dsp:sp>
    <dsp:sp modelId="{472E25DA-68EB-4303-9794-2965A65F557D}">
      <dsp:nvSpPr>
        <dsp:cNvPr id="0" name=""/>
        <dsp:cNvSpPr/>
      </dsp:nvSpPr>
      <dsp:spPr>
        <a:xfrm>
          <a:off x="3677409" y="2138016"/>
          <a:ext cx="464527" cy="464527"/>
        </a:xfrm>
        <a:prstGeom prst="downArrow">
          <a:avLst>
            <a:gd name="adj1" fmla="val 55000"/>
            <a:gd name="adj2" fmla="val 45000"/>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781928" y="2138016"/>
        <a:ext cx="255489" cy="349557"/>
      </dsp:txXfrm>
    </dsp:sp>
    <dsp:sp modelId="{0FAF734B-E53E-4729-825D-0E19AFFABEA7}">
      <dsp:nvSpPr>
        <dsp:cNvPr id="0" name=""/>
        <dsp:cNvSpPr/>
      </dsp:nvSpPr>
      <dsp:spPr>
        <a:xfrm>
          <a:off x="3946518" y="2959872"/>
          <a:ext cx="464527" cy="464527"/>
        </a:xfrm>
        <a:prstGeom prst="downArrow">
          <a:avLst>
            <a:gd name="adj1" fmla="val 55000"/>
            <a:gd name="adj2" fmla="val 45000"/>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051037" y="2959872"/>
        <a:ext cx="255489" cy="3495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B6C7F0-F583-4AE5-A949-E584B97BDCD6}">
      <dsp:nvSpPr>
        <dsp:cNvPr id="0" name=""/>
        <dsp:cNvSpPr/>
      </dsp:nvSpPr>
      <dsp:spPr>
        <a:xfrm>
          <a:off x="0" y="0"/>
          <a:ext cx="4586134" cy="941796"/>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s-MX" sz="1400" kern="1200" dirty="0"/>
            <a:t>4. Alpina: Es una de las empresas más importantes del sector lácteo en Colombia.</a:t>
          </a:r>
          <a:endParaRPr lang="en-US" sz="1400" kern="1200" dirty="0"/>
        </a:p>
      </dsp:txBody>
      <dsp:txXfrm>
        <a:off x="27584" y="27584"/>
        <a:ext cx="3569863" cy="886628"/>
      </dsp:txXfrm>
    </dsp:sp>
    <dsp:sp modelId="{D7FC3595-988C-45C8-B5F3-839319F948B7}">
      <dsp:nvSpPr>
        <dsp:cNvPr id="0" name=""/>
        <dsp:cNvSpPr/>
      </dsp:nvSpPr>
      <dsp:spPr>
        <a:xfrm>
          <a:off x="404658" y="1098762"/>
          <a:ext cx="4586134" cy="941796"/>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s-MX" sz="1400" kern="1200"/>
            <a:t>Sus aplicaciones humanistas son:</a:t>
          </a:r>
          <a:endParaRPr lang="en-US" sz="1400" kern="1200"/>
        </a:p>
        <a:p>
          <a:pPr marL="57150" lvl="1" indent="-57150" algn="l" defTabSz="488950">
            <a:lnSpc>
              <a:spcPct val="90000"/>
            </a:lnSpc>
            <a:spcBef>
              <a:spcPct val="0"/>
            </a:spcBef>
            <a:spcAft>
              <a:spcPct val="15000"/>
            </a:spcAft>
            <a:buChar char="•"/>
          </a:pPr>
          <a:r>
            <a:rPr lang="es-MX" sz="1100" kern="1200"/>
            <a:t>ofrece a sus empleados oportunidades de desarrollo personal y profesional </a:t>
          </a:r>
          <a:endParaRPr lang="en-US" sz="1100" kern="1200"/>
        </a:p>
        <a:p>
          <a:pPr marL="57150" lvl="1" indent="-57150" algn="l" defTabSz="488950">
            <a:lnSpc>
              <a:spcPct val="90000"/>
            </a:lnSpc>
            <a:spcBef>
              <a:spcPct val="0"/>
            </a:spcBef>
            <a:spcAft>
              <a:spcPct val="15000"/>
            </a:spcAft>
            <a:buChar char="•"/>
          </a:pPr>
          <a:r>
            <a:rPr lang="es-MX" sz="1100" kern="1200"/>
            <a:t>formación continua y programas de liderazgo</a:t>
          </a:r>
          <a:endParaRPr lang="en-US" sz="1100" kern="1200"/>
        </a:p>
      </dsp:txBody>
      <dsp:txXfrm>
        <a:off x="432242" y="1126346"/>
        <a:ext cx="3514139" cy="886628"/>
      </dsp:txXfrm>
    </dsp:sp>
    <dsp:sp modelId="{8F28E1FB-8E0B-4151-9ACC-68E387E8B23A}">
      <dsp:nvSpPr>
        <dsp:cNvPr id="0" name=""/>
        <dsp:cNvSpPr/>
      </dsp:nvSpPr>
      <dsp:spPr>
        <a:xfrm>
          <a:off x="809317" y="2197524"/>
          <a:ext cx="4586134" cy="941796"/>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s-MX" sz="1400" kern="1200"/>
            <a:t>También tienen políticas de bienestar integral, como apoyo psicológico y programas de vida saludable para sus trabajadores.</a:t>
          </a:r>
          <a:endParaRPr lang="en-US" sz="1400" kern="1200"/>
        </a:p>
      </dsp:txBody>
      <dsp:txXfrm>
        <a:off x="836901" y="2225108"/>
        <a:ext cx="3514139" cy="886628"/>
      </dsp:txXfrm>
    </dsp:sp>
    <dsp:sp modelId="{0EB11133-0E65-4ACA-9AC8-34BB95E5CA3F}">
      <dsp:nvSpPr>
        <dsp:cNvPr id="0" name=""/>
        <dsp:cNvSpPr/>
      </dsp:nvSpPr>
      <dsp:spPr>
        <a:xfrm>
          <a:off x="3973966" y="714195"/>
          <a:ext cx="612167" cy="612167"/>
        </a:xfrm>
        <a:prstGeom prst="downArrow">
          <a:avLst>
            <a:gd name="adj1" fmla="val 55000"/>
            <a:gd name="adj2" fmla="val 45000"/>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4111704" y="714195"/>
        <a:ext cx="336691" cy="460656"/>
      </dsp:txXfrm>
    </dsp:sp>
    <dsp:sp modelId="{1E0CF0C9-A951-4C61-8EF8-50C83841D4E2}">
      <dsp:nvSpPr>
        <dsp:cNvPr id="0" name=""/>
        <dsp:cNvSpPr/>
      </dsp:nvSpPr>
      <dsp:spPr>
        <a:xfrm>
          <a:off x="4378625" y="1806679"/>
          <a:ext cx="612167" cy="612167"/>
        </a:xfrm>
        <a:prstGeom prst="downArrow">
          <a:avLst>
            <a:gd name="adj1" fmla="val 55000"/>
            <a:gd name="adj2" fmla="val 45000"/>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4516363" y="1806679"/>
        <a:ext cx="336691" cy="46065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8DDB82-C936-4A65-AF43-2417301DC085}" type="datetimeFigureOut">
              <a:rPr lang="es-CO" smtClean="0"/>
              <a:t>23/09/2024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FB85CA-1380-4216-B1D3-14B9D6B6592A}" type="slidenum">
              <a:rPr lang="es-CO" smtClean="0"/>
              <a:t>‹Nº›</a:t>
            </a:fld>
            <a:endParaRPr lang="es-CO"/>
          </a:p>
        </p:txBody>
      </p:sp>
    </p:spTree>
    <p:extLst>
      <p:ext uri="{BB962C8B-B14F-4D97-AF65-F5344CB8AC3E}">
        <p14:creationId xmlns:p14="http://schemas.microsoft.com/office/powerpoint/2010/main" val="3378245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639692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8AB274-0F0F-358A-8F00-07C4B9792068}"/>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CO"/>
          </a:p>
        </p:txBody>
      </p:sp>
      <p:sp>
        <p:nvSpPr>
          <p:cNvPr id="3" name="Subtítulo 2">
            <a:extLst>
              <a:ext uri="{FF2B5EF4-FFF2-40B4-BE49-F238E27FC236}">
                <a16:creationId xmlns:a16="http://schemas.microsoft.com/office/drawing/2014/main" id="{DCF4C372-AC4C-09A5-4F1A-D41DBB95F0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CO"/>
          </a:p>
        </p:txBody>
      </p:sp>
      <p:sp>
        <p:nvSpPr>
          <p:cNvPr id="4" name="Marcador de fecha 3">
            <a:extLst>
              <a:ext uri="{FF2B5EF4-FFF2-40B4-BE49-F238E27FC236}">
                <a16:creationId xmlns:a16="http://schemas.microsoft.com/office/drawing/2014/main" id="{2FADB370-19FD-0DE5-CB4A-CFC12DAB04A9}"/>
              </a:ext>
            </a:extLst>
          </p:cNvPr>
          <p:cNvSpPr>
            <a:spLocks noGrp="1"/>
          </p:cNvSpPr>
          <p:nvPr>
            <p:ph type="dt" sz="half" idx="10"/>
          </p:nvPr>
        </p:nvSpPr>
        <p:spPr/>
        <p:txBody>
          <a:bodyPr/>
          <a:lstStyle/>
          <a:p>
            <a:fld id="{20E44D2F-CDB2-4DA2-BF0E-F9E8AD166317}" type="datetimeFigureOut">
              <a:rPr lang="es-CO" smtClean="0"/>
              <a:t>23/09/2024</a:t>
            </a:fld>
            <a:endParaRPr lang="es-CO"/>
          </a:p>
        </p:txBody>
      </p:sp>
      <p:sp>
        <p:nvSpPr>
          <p:cNvPr id="5" name="Marcador de pie de página 4">
            <a:extLst>
              <a:ext uri="{FF2B5EF4-FFF2-40B4-BE49-F238E27FC236}">
                <a16:creationId xmlns:a16="http://schemas.microsoft.com/office/drawing/2014/main" id="{6ABF0598-1E1E-44D7-9991-D8C94CB0445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C24F858-A5F7-583A-4CC3-F57B55E9F83E}"/>
              </a:ext>
            </a:extLst>
          </p:cNvPr>
          <p:cNvSpPr>
            <a:spLocks noGrp="1"/>
          </p:cNvSpPr>
          <p:nvPr>
            <p:ph type="sldNum" sz="quarter" idx="12"/>
          </p:nvPr>
        </p:nvSpPr>
        <p:spPr/>
        <p:txBody>
          <a:bodyPr/>
          <a:lstStyle/>
          <a:p>
            <a:fld id="{4DD4663D-E130-4AA1-8BAD-CC1EDB272DC0}" type="slidenum">
              <a:rPr lang="es-CO" smtClean="0"/>
              <a:t>‹Nº›</a:t>
            </a:fld>
            <a:endParaRPr lang="es-CO"/>
          </a:p>
        </p:txBody>
      </p:sp>
    </p:spTree>
    <p:extLst>
      <p:ext uri="{BB962C8B-B14F-4D97-AF65-F5344CB8AC3E}">
        <p14:creationId xmlns:p14="http://schemas.microsoft.com/office/powerpoint/2010/main" val="1133366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C07335-98CD-13B0-8906-7384E66EA0B8}"/>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texto vertical 2">
            <a:extLst>
              <a:ext uri="{FF2B5EF4-FFF2-40B4-BE49-F238E27FC236}">
                <a16:creationId xmlns:a16="http://schemas.microsoft.com/office/drawing/2014/main" id="{E7A41710-3F48-3654-33ED-ADEE66BC84F8}"/>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A1080CCB-C0FF-0218-C9F5-BA65722EFFCF}"/>
              </a:ext>
            </a:extLst>
          </p:cNvPr>
          <p:cNvSpPr>
            <a:spLocks noGrp="1"/>
          </p:cNvSpPr>
          <p:nvPr>
            <p:ph type="dt" sz="half" idx="10"/>
          </p:nvPr>
        </p:nvSpPr>
        <p:spPr/>
        <p:txBody>
          <a:bodyPr/>
          <a:lstStyle/>
          <a:p>
            <a:fld id="{20E44D2F-CDB2-4DA2-BF0E-F9E8AD166317}" type="datetimeFigureOut">
              <a:rPr lang="es-CO" smtClean="0"/>
              <a:t>23/09/2024</a:t>
            </a:fld>
            <a:endParaRPr lang="es-CO"/>
          </a:p>
        </p:txBody>
      </p:sp>
      <p:sp>
        <p:nvSpPr>
          <p:cNvPr id="5" name="Marcador de pie de página 4">
            <a:extLst>
              <a:ext uri="{FF2B5EF4-FFF2-40B4-BE49-F238E27FC236}">
                <a16:creationId xmlns:a16="http://schemas.microsoft.com/office/drawing/2014/main" id="{ED7B78E9-9F04-18AB-9EB6-45231CC22B2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A5EA457-1F51-A1CA-F9E9-DD1019BC9DA6}"/>
              </a:ext>
            </a:extLst>
          </p:cNvPr>
          <p:cNvSpPr>
            <a:spLocks noGrp="1"/>
          </p:cNvSpPr>
          <p:nvPr>
            <p:ph type="sldNum" sz="quarter" idx="12"/>
          </p:nvPr>
        </p:nvSpPr>
        <p:spPr/>
        <p:txBody>
          <a:bodyPr/>
          <a:lstStyle/>
          <a:p>
            <a:fld id="{4DD4663D-E130-4AA1-8BAD-CC1EDB272DC0}" type="slidenum">
              <a:rPr lang="es-CO" smtClean="0"/>
              <a:t>‹Nº›</a:t>
            </a:fld>
            <a:endParaRPr lang="es-CO"/>
          </a:p>
        </p:txBody>
      </p:sp>
    </p:spTree>
    <p:extLst>
      <p:ext uri="{BB962C8B-B14F-4D97-AF65-F5344CB8AC3E}">
        <p14:creationId xmlns:p14="http://schemas.microsoft.com/office/powerpoint/2010/main" val="1619729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003E1C1-B280-0CA6-F891-B107BD56967B}"/>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CO"/>
          </a:p>
        </p:txBody>
      </p:sp>
      <p:sp>
        <p:nvSpPr>
          <p:cNvPr id="3" name="Marcador de texto vertical 2">
            <a:extLst>
              <a:ext uri="{FF2B5EF4-FFF2-40B4-BE49-F238E27FC236}">
                <a16:creationId xmlns:a16="http://schemas.microsoft.com/office/drawing/2014/main" id="{D44F47AA-B60B-D8F7-94A6-F7AAECBABF9B}"/>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A6F37F75-EC2B-9ED9-7102-FE810EF0497B}"/>
              </a:ext>
            </a:extLst>
          </p:cNvPr>
          <p:cNvSpPr>
            <a:spLocks noGrp="1"/>
          </p:cNvSpPr>
          <p:nvPr>
            <p:ph type="dt" sz="half" idx="10"/>
          </p:nvPr>
        </p:nvSpPr>
        <p:spPr/>
        <p:txBody>
          <a:bodyPr/>
          <a:lstStyle/>
          <a:p>
            <a:fld id="{20E44D2F-CDB2-4DA2-BF0E-F9E8AD166317}" type="datetimeFigureOut">
              <a:rPr lang="es-CO" smtClean="0"/>
              <a:t>23/09/2024</a:t>
            </a:fld>
            <a:endParaRPr lang="es-CO"/>
          </a:p>
        </p:txBody>
      </p:sp>
      <p:sp>
        <p:nvSpPr>
          <p:cNvPr id="5" name="Marcador de pie de página 4">
            <a:extLst>
              <a:ext uri="{FF2B5EF4-FFF2-40B4-BE49-F238E27FC236}">
                <a16:creationId xmlns:a16="http://schemas.microsoft.com/office/drawing/2014/main" id="{F39EC34F-2E89-7C80-0F78-A44FECC3CF2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7016B42-C3C7-DD25-6701-166E93474A7C}"/>
              </a:ext>
            </a:extLst>
          </p:cNvPr>
          <p:cNvSpPr>
            <a:spLocks noGrp="1"/>
          </p:cNvSpPr>
          <p:nvPr>
            <p:ph type="sldNum" sz="quarter" idx="12"/>
          </p:nvPr>
        </p:nvSpPr>
        <p:spPr/>
        <p:txBody>
          <a:bodyPr/>
          <a:lstStyle/>
          <a:p>
            <a:fld id="{4DD4663D-E130-4AA1-8BAD-CC1EDB272DC0}" type="slidenum">
              <a:rPr lang="es-CO" smtClean="0"/>
              <a:t>‹Nº›</a:t>
            </a:fld>
            <a:endParaRPr lang="es-CO"/>
          </a:p>
        </p:txBody>
      </p:sp>
    </p:spTree>
    <p:extLst>
      <p:ext uri="{BB962C8B-B14F-4D97-AF65-F5344CB8AC3E}">
        <p14:creationId xmlns:p14="http://schemas.microsoft.com/office/powerpoint/2010/main" val="2442086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2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‹Nº›</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2472241178"/>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Section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5801"/>
            <a:ext cx="7661275" cy="2057400"/>
          </a:xfrm>
        </p:spPr>
        <p:txBody>
          <a:bodyPr wrap="square"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‹Nº›</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4" name="Text Placeholder 10">
            <a:extLst>
              <a:ext uri="{FF2B5EF4-FFF2-40B4-BE49-F238E27FC236}">
                <a16:creationId xmlns:a16="http://schemas.microsoft.com/office/drawing/2014/main" id="{AB1C8803-0542-76BB-6DF0-FCC5FE74BCA4}"/>
              </a:ext>
            </a:extLst>
          </p:cNvPr>
          <p:cNvSpPr>
            <a:spLocks noGrp="1"/>
          </p:cNvSpPr>
          <p:nvPr>
            <p:ph type="body" sz="quarter" idx="15"/>
          </p:nvPr>
        </p:nvSpPr>
        <p:spPr>
          <a:xfrm>
            <a:off x="4454237" y="2819905"/>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8316191"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8" name="Text Placeholder 10">
            <a:extLst>
              <a:ext uri="{FF2B5EF4-FFF2-40B4-BE49-F238E27FC236}">
                <a16:creationId xmlns:a16="http://schemas.microsoft.com/office/drawing/2014/main" id="{135C6E61-8847-4830-9FF4-365A758995C5}"/>
              </a:ext>
            </a:extLst>
          </p:cNvPr>
          <p:cNvSpPr>
            <a:spLocks noGrp="1"/>
          </p:cNvSpPr>
          <p:nvPr>
            <p:ph type="body" sz="quarter" idx="18"/>
          </p:nvPr>
        </p:nvSpPr>
        <p:spPr>
          <a:xfrm>
            <a:off x="8316191" y="3429001"/>
            <a:ext cx="3283527" cy="2380235"/>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Tree>
    <p:extLst>
      <p:ext uri="{BB962C8B-B14F-4D97-AF65-F5344CB8AC3E}">
        <p14:creationId xmlns:p14="http://schemas.microsoft.com/office/powerpoint/2010/main" val="4244063416"/>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Sections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6" y="685804"/>
            <a:ext cx="7661274" cy="2069086"/>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‹Nº›</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454237"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8853487" y="1153397"/>
            <a:ext cx="2871788" cy="4499259"/>
          </a:xfrm>
        </p:spPr>
        <p:txBody>
          <a:bodyPr/>
          <a:lstStyle/>
          <a:p>
            <a:endParaRPr lang="en-US"/>
          </a:p>
        </p:txBody>
      </p:sp>
    </p:spTree>
    <p:extLst>
      <p:ext uri="{BB962C8B-B14F-4D97-AF65-F5344CB8AC3E}">
        <p14:creationId xmlns:p14="http://schemas.microsoft.com/office/powerpoint/2010/main" val="681575071"/>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‹Nº›</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dirty="0"/>
              <a:t>Click to edit Master text styles</a:t>
            </a:r>
          </a:p>
        </p:txBody>
      </p:sp>
    </p:spTree>
    <p:extLst>
      <p:ext uri="{BB962C8B-B14F-4D97-AF65-F5344CB8AC3E}">
        <p14:creationId xmlns:p14="http://schemas.microsoft.com/office/powerpoint/2010/main" val="1813020675"/>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138039"/>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‹Nº›</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1" y="3429000"/>
            <a:ext cx="5143501"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5143500"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6096000" y="1153397"/>
            <a:ext cx="5629275" cy="4499259"/>
          </a:xfrm>
        </p:spPr>
        <p:txBody>
          <a:bodyPr/>
          <a:lstStyle/>
          <a:p>
            <a:endParaRPr lang="en-US"/>
          </a:p>
        </p:txBody>
      </p:sp>
    </p:spTree>
    <p:extLst>
      <p:ext uri="{BB962C8B-B14F-4D97-AF65-F5344CB8AC3E}">
        <p14:creationId xmlns:p14="http://schemas.microsoft.com/office/powerpoint/2010/main" val="4072450817"/>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Sections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‹Nº›</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dirty="0"/>
              <a:t>Click to edit Master text styles</a:t>
            </a:r>
          </a:p>
        </p:txBody>
      </p:sp>
      <p:sp>
        <p:nvSpPr>
          <p:cNvPr id="3" name="Picture Placeholder 11">
            <a:extLst>
              <a:ext uri="{FF2B5EF4-FFF2-40B4-BE49-F238E27FC236}">
                <a16:creationId xmlns:a16="http://schemas.microsoft.com/office/drawing/2014/main" id="{D96AF8D7-D3E5-B5C6-030A-DFBC5AEC7D00}"/>
              </a:ext>
            </a:extLst>
          </p:cNvPr>
          <p:cNvSpPr>
            <a:spLocks noGrp="1"/>
          </p:cNvSpPr>
          <p:nvPr>
            <p:ph type="pic" sz="quarter" idx="20"/>
          </p:nvPr>
        </p:nvSpPr>
        <p:spPr>
          <a:xfrm>
            <a:off x="592282" y="3616037"/>
            <a:ext cx="5503718" cy="2071901"/>
          </a:xfrm>
        </p:spPr>
        <p:txBody>
          <a:bodyPr/>
          <a:lstStyle/>
          <a:p>
            <a:endParaRPr lang="en-US"/>
          </a:p>
        </p:txBody>
      </p:sp>
    </p:spTree>
    <p:extLst>
      <p:ext uri="{BB962C8B-B14F-4D97-AF65-F5344CB8AC3E}">
        <p14:creationId xmlns:p14="http://schemas.microsoft.com/office/powerpoint/2010/main" val="3717468797"/>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D049-71FF-411B-BCE5-A051E826B136}"/>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FC7692D-ABCF-997B-650B-266DF91A7F55}"/>
              </a:ext>
            </a:extLst>
          </p:cNvPr>
          <p:cNvSpPr>
            <a:spLocks noGrp="1"/>
          </p:cNvSpPr>
          <p:nvPr>
            <p:ph type="dt" sz="half" idx="10"/>
          </p:nvPr>
        </p:nvSpPr>
        <p:spPr>
          <a:xfrm>
            <a:off x="838200" y="6356748"/>
            <a:ext cx="2743200" cy="364331"/>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5FCE306B-148D-CE50-D43B-2DEE1378588F}"/>
              </a:ext>
            </a:extLst>
          </p:cNvPr>
          <p:cNvSpPr>
            <a:spLocks noGrp="1"/>
          </p:cNvSpPr>
          <p:nvPr>
            <p:ph type="ftr" sz="quarter" idx="11"/>
          </p:nvPr>
        </p:nvSpPr>
        <p:spPr>
          <a:xfrm>
            <a:off x="4038600" y="6356748"/>
            <a:ext cx="4114800" cy="364331"/>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E5411AD-3E1B-501F-B9F8-D0AAF3F5F5A2}"/>
              </a:ext>
            </a:extLst>
          </p:cNvPr>
          <p:cNvSpPr>
            <a:spLocks noGrp="1"/>
          </p:cNvSpPr>
          <p:nvPr>
            <p:ph type="sldNum" sz="quarter" idx="12"/>
          </p:nvPr>
        </p:nvSpPr>
        <p:spPr/>
        <p:txBody>
          <a:bodyPr/>
          <a:lstStyle/>
          <a:p>
            <a:fld id="{B4E73946-9152-2148-B286-BEF1B04A8193}" type="slidenum">
              <a:rPr lang="en-US" smtClean="0"/>
              <a:t>‹Nº›</a:t>
            </a:fld>
            <a:endParaRPr lang="en-US"/>
          </a:p>
        </p:txBody>
      </p:sp>
    </p:spTree>
    <p:extLst>
      <p:ext uri="{BB962C8B-B14F-4D97-AF65-F5344CB8AC3E}">
        <p14:creationId xmlns:p14="http://schemas.microsoft.com/office/powerpoint/2010/main" val="3837449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72686-CE9D-3B74-9DE2-86FB708C153F}"/>
              </a:ext>
            </a:extLst>
          </p:cNvPr>
          <p:cNvSpPr>
            <a:spLocks noGrp="1"/>
          </p:cNvSpPr>
          <p:nvPr>
            <p:ph type="dt" sz="half" idx="10"/>
          </p:nvPr>
        </p:nvSpPr>
        <p:spPr>
          <a:xfrm>
            <a:off x="838200" y="6356748"/>
            <a:ext cx="2743200" cy="364331"/>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D822D6-F437-1E07-DBC9-57FD732126F4}"/>
              </a:ext>
            </a:extLst>
          </p:cNvPr>
          <p:cNvSpPr>
            <a:spLocks noGrp="1"/>
          </p:cNvSpPr>
          <p:nvPr>
            <p:ph type="ftr" sz="quarter" idx="11"/>
          </p:nvPr>
        </p:nvSpPr>
        <p:spPr>
          <a:xfrm>
            <a:off x="4038600" y="6356748"/>
            <a:ext cx="4114800" cy="364331"/>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12AF305-6821-F7EE-9D30-6FE81EC2BC31}"/>
              </a:ext>
            </a:extLst>
          </p:cNvPr>
          <p:cNvSpPr>
            <a:spLocks noGrp="1"/>
          </p:cNvSpPr>
          <p:nvPr>
            <p:ph type="sldNum" sz="quarter" idx="12"/>
          </p:nvPr>
        </p:nvSpPr>
        <p:spPr/>
        <p:txBody>
          <a:bodyPr/>
          <a:lstStyle/>
          <a:p>
            <a:fld id="{B4E73946-9152-2148-B286-BEF1B04A8193}" type="slidenum">
              <a:rPr lang="en-US" smtClean="0"/>
              <a:t>‹Nº›</a:t>
            </a:fld>
            <a:endParaRPr lang="en-US"/>
          </a:p>
        </p:txBody>
      </p:sp>
    </p:spTree>
    <p:extLst>
      <p:ext uri="{BB962C8B-B14F-4D97-AF65-F5344CB8AC3E}">
        <p14:creationId xmlns:p14="http://schemas.microsoft.com/office/powerpoint/2010/main" val="2162179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5DB1F6-460F-3C40-2EA4-9F880EEF8B79}"/>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02F9D1F6-7F17-9664-2085-AB2FD0E25B2C}"/>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1EF0397F-C32A-AE25-FD62-51733D58828A}"/>
              </a:ext>
            </a:extLst>
          </p:cNvPr>
          <p:cNvSpPr>
            <a:spLocks noGrp="1"/>
          </p:cNvSpPr>
          <p:nvPr>
            <p:ph type="dt" sz="half" idx="10"/>
          </p:nvPr>
        </p:nvSpPr>
        <p:spPr/>
        <p:txBody>
          <a:bodyPr/>
          <a:lstStyle/>
          <a:p>
            <a:fld id="{20E44D2F-CDB2-4DA2-BF0E-F9E8AD166317}" type="datetimeFigureOut">
              <a:rPr lang="es-CO" smtClean="0"/>
              <a:t>23/09/2024</a:t>
            </a:fld>
            <a:endParaRPr lang="es-CO"/>
          </a:p>
        </p:txBody>
      </p:sp>
      <p:sp>
        <p:nvSpPr>
          <p:cNvPr id="5" name="Marcador de pie de página 4">
            <a:extLst>
              <a:ext uri="{FF2B5EF4-FFF2-40B4-BE49-F238E27FC236}">
                <a16:creationId xmlns:a16="http://schemas.microsoft.com/office/drawing/2014/main" id="{0FEC12EE-BE6F-47EC-8872-6BF983B64CD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2A80561-F822-3D1B-369A-33242674B5D0}"/>
              </a:ext>
            </a:extLst>
          </p:cNvPr>
          <p:cNvSpPr>
            <a:spLocks noGrp="1"/>
          </p:cNvSpPr>
          <p:nvPr>
            <p:ph type="sldNum" sz="quarter" idx="12"/>
          </p:nvPr>
        </p:nvSpPr>
        <p:spPr/>
        <p:txBody>
          <a:bodyPr/>
          <a:lstStyle/>
          <a:p>
            <a:fld id="{4DD4663D-E130-4AA1-8BAD-CC1EDB272DC0}" type="slidenum">
              <a:rPr lang="es-CO" smtClean="0"/>
              <a:t>‹Nº›</a:t>
            </a:fld>
            <a:endParaRPr lang="es-CO"/>
          </a:p>
        </p:txBody>
      </p:sp>
    </p:spTree>
    <p:extLst>
      <p:ext uri="{BB962C8B-B14F-4D97-AF65-F5344CB8AC3E}">
        <p14:creationId xmlns:p14="http://schemas.microsoft.com/office/powerpoint/2010/main" val="32827557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5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‹Nº›</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913551018"/>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0" y="0"/>
            <a:ext cx="1066667" cy="400000"/>
          </a:xfrm>
          <a:prstGeom prst="rect">
            <a:avLst/>
          </a:prstGeom>
          <a:extLst>
            <a:ext uri="{C572A759-6A51-4108-AA02-DFA0A04FC94B}">
              <ma14:wrappingTextBoxFlag xmlns:ma14="http://schemas.microsoft.com/office/mac/drawingml/2011/main" xmlns="" val="0"/>
            </a:ext>
          </a:extLst>
        </p:spPr>
        <p:txBody>
          <a:bodyPr/>
          <a:lstStyle>
            <a:lvl1pPr/>
          </a:lstStyle>
          <a:p>
            <a:pPr algn="l"/>
            <a:fld id="{F7021451-1387-4CA6-816F-3879F97B5CBC}" type="slidenum">
              <a:rPr lang="en-US" b="0"/>
              <a:t>‹Nº›</a:t>
            </a:fld>
            <a:endParaRPr lang="en-US"/>
          </a:p>
        </p:txBody>
      </p:sp>
    </p:spTree>
    <p:extLst>
      <p:ext uri="{BB962C8B-B14F-4D97-AF65-F5344CB8AC3E}">
        <p14:creationId xmlns:p14="http://schemas.microsoft.com/office/powerpoint/2010/main" val="24338647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MX"/>
              <a:t>Haz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9/23/2024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2E72D20E-321F-EE4C-A76D-7EFD4B1BDA03}" type="slidenum">
              <a:rPr lang="en-US" smtClean="0"/>
              <a:pPr/>
              <a:t>‹Nº›</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452585129"/>
      </p:ext>
    </p:extLst>
  </p:cSld>
  <p:clrMapOvr>
    <a:overrideClrMapping bg1="lt1" tx1="dk1" bg2="lt2" tx2="dk2" accent1="accent1" accent2="accent2" accent3="accent3" accent4="accent4" accent5="accent5" accent6="accent6" hlink="hlink" folHlink="folHlink"/>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72D20E-321F-EE4C-A76D-7EFD4B1BDA03}" type="slidenum">
              <a:rPr lang="en-US" smtClean="0"/>
              <a:pPr/>
              <a:t>‹Nº›</a:t>
            </a:fld>
            <a:endParaRPr lang="en-US" dirty="0"/>
          </a:p>
        </p:txBody>
      </p:sp>
    </p:spTree>
    <p:extLst>
      <p:ext uri="{BB962C8B-B14F-4D97-AF65-F5344CB8AC3E}">
        <p14:creationId xmlns:p14="http://schemas.microsoft.com/office/powerpoint/2010/main" val="4084487368"/>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9/23/2024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2E72D20E-321F-EE4C-A76D-7EFD4B1BDA03}" type="slidenum">
              <a:rPr lang="en-US" smtClean="0"/>
              <a:pPr/>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541001205"/>
      </p:ext>
    </p:extLst>
  </p:cSld>
  <p:clrMapOvr>
    <a:overrideClrMapping bg1="dk1" tx1="lt1" bg2="dk2" tx2="lt2" accent1="accent1" accent2="accent2" accent3="accent3" accent4="accent4" accent5="accent5" accent6="accent6" hlink="hlink" folHlink="folHlink"/>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MX"/>
              <a:t>Haz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9/23/2024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E72D20E-321F-EE4C-A76D-7EFD4B1BDA03}" type="slidenum">
              <a:rPr lang="en-US" smtClean="0"/>
              <a:pPr/>
              <a:t>‹Nº›</a:t>
            </a:fld>
            <a:endParaRPr lang="en-US" dirty="0"/>
          </a:p>
        </p:txBody>
      </p:sp>
    </p:spTree>
    <p:extLst>
      <p:ext uri="{BB962C8B-B14F-4D97-AF65-F5344CB8AC3E}">
        <p14:creationId xmlns:p14="http://schemas.microsoft.com/office/powerpoint/2010/main" val="2891894348"/>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9/23/2024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E72D20E-321F-EE4C-A76D-7EFD4B1BDA03}" type="slidenum">
              <a:rPr lang="en-US" smtClean="0"/>
              <a:pPr/>
              <a:t>‹Nº›</a:t>
            </a:fld>
            <a:endParaRPr lang="en-US" dirty="0"/>
          </a:p>
        </p:txBody>
      </p:sp>
    </p:spTree>
    <p:extLst>
      <p:ext uri="{BB962C8B-B14F-4D97-AF65-F5344CB8AC3E}">
        <p14:creationId xmlns:p14="http://schemas.microsoft.com/office/powerpoint/2010/main" val="1396390636"/>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9/23/2024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E72D20E-321F-EE4C-A76D-7EFD4B1BDA03}" type="slidenum">
              <a:rPr lang="en-US" smtClean="0"/>
              <a:pPr/>
              <a:t>‹Nº›</a:t>
            </a:fld>
            <a:endParaRPr lang="en-US" dirty="0"/>
          </a:p>
        </p:txBody>
      </p:sp>
    </p:spTree>
    <p:extLst>
      <p:ext uri="{BB962C8B-B14F-4D97-AF65-F5344CB8AC3E}">
        <p14:creationId xmlns:p14="http://schemas.microsoft.com/office/powerpoint/2010/main" val="3325349981"/>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9/23/2024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E72D20E-321F-EE4C-A76D-7EFD4B1BDA03}" type="slidenum">
              <a:rPr lang="en-US" smtClean="0"/>
              <a:pPr/>
              <a:t>‹Nº›</a:t>
            </a:fld>
            <a:endParaRPr lang="en-US" dirty="0"/>
          </a:p>
        </p:txBody>
      </p:sp>
    </p:spTree>
    <p:extLst>
      <p:ext uri="{BB962C8B-B14F-4D97-AF65-F5344CB8AC3E}">
        <p14:creationId xmlns:p14="http://schemas.microsoft.com/office/powerpoint/2010/main" val="2268239179"/>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MX"/>
              <a:t>Haz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9/23/2024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E72D20E-321F-EE4C-A76D-7EFD4B1BDA03}" type="slidenum">
              <a:rPr lang="en-US" smtClean="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6971267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8A856E-9141-57CD-C524-B3E273829C45}"/>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DF88EC0D-57FF-3930-9242-10784AAA9D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B56D6DF1-8CA1-B179-2F4E-8279F154293D}"/>
              </a:ext>
            </a:extLst>
          </p:cNvPr>
          <p:cNvSpPr>
            <a:spLocks noGrp="1"/>
          </p:cNvSpPr>
          <p:nvPr>
            <p:ph type="dt" sz="half" idx="10"/>
          </p:nvPr>
        </p:nvSpPr>
        <p:spPr/>
        <p:txBody>
          <a:bodyPr/>
          <a:lstStyle/>
          <a:p>
            <a:fld id="{20E44D2F-CDB2-4DA2-BF0E-F9E8AD166317}" type="datetimeFigureOut">
              <a:rPr lang="es-CO" smtClean="0"/>
              <a:t>23/09/2024</a:t>
            </a:fld>
            <a:endParaRPr lang="es-CO"/>
          </a:p>
        </p:txBody>
      </p:sp>
      <p:sp>
        <p:nvSpPr>
          <p:cNvPr id="5" name="Marcador de pie de página 4">
            <a:extLst>
              <a:ext uri="{FF2B5EF4-FFF2-40B4-BE49-F238E27FC236}">
                <a16:creationId xmlns:a16="http://schemas.microsoft.com/office/drawing/2014/main" id="{2A30DBFA-4B34-89BD-ECCC-CC59C1375C6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EC82ED2-898A-BD72-19DE-FC77B673254E}"/>
              </a:ext>
            </a:extLst>
          </p:cNvPr>
          <p:cNvSpPr>
            <a:spLocks noGrp="1"/>
          </p:cNvSpPr>
          <p:nvPr>
            <p:ph type="sldNum" sz="quarter" idx="12"/>
          </p:nvPr>
        </p:nvSpPr>
        <p:spPr/>
        <p:txBody>
          <a:bodyPr/>
          <a:lstStyle/>
          <a:p>
            <a:fld id="{4DD4663D-E130-4AA1-8BAD-CC1EDB272DC0}" type="slidenum">
              <a:rPr lang="es-CO" smtClean="0"/>
              <a:t>‹Nº›</a:t>
            </a:fld>
            <a:endParaRPr lang="es-CO"/>
          </a:p>
        </p:txBody>
      </p:sp>
    </p:spTree>
    <p:extLst>
      <p:ext uri="{BB962C8B-B14F-4D97-AF65-F5344CB8AC3E}">
        <p14:creationId xmlns:p14="http://schemas.microsoft.com/office/powerpoint/2010/main" val="7513977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9/23/2024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E72D20E-321F-EE4C-A76D-7EFD4B1BDA03}" type="slidenum">
              <a:rPr lang="en-US" smtClean="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56832194"/>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72D20E-321F-EE4C-A76D-7EFD4B1BDA03}" type="slidenum">
              <a:rPr lang="en-US" smtClean="0"/>
              <a:pPr/>
              <a:t>‹Nº›</a:t>
            </a:fld>
            <a:endParaRPr lang="en-US" dirty="0"/>
          </a:p>
        </p:txBody>
      </p:sp>
    </p:spTree>
    <p:extLst>
      <p:ext uri="{BB962C8B-B14F-4D97-AF65-F5344CB8AC3E}">
        <p14:creationId xmlns:p14="http://schemas.microsoft.com/office/powerpoint/2010/main" val="59477697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72D20E-321F-EE4C-A76D-7EFD4B1BDA03}" type="slidenum">
              <a:rPr lang="en-US" smtClean="0"/>
              <a:pPr/>
              <a:t>‹Nº›</a:t>
            </a:fld>
            <a:endParaRPr lang="en-US" dirty="0"/>
          </a:p>
        </p:txBody>
      </p:sp>
    </p:spTree>
    <p:extLst>
      <p:ext uri="{BB962C8B-B14F-4D97-AF65-F5344CB8AC3E}">
        <p14:creationId xmlns:p14="http://schemas.microsoft.com/office/powerpoint/2010/main" val="2466417050"/>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2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‹Nº›</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4187204302"/>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On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138039"/>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‹Nº›</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1" y="3429000"/>
            <a:ext cx="5143501"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5143500"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6096000" y="1153397"/>
            <a:ext cx="5629275" cy="4499259"/>
          </a:xfrm>
        </p:spPr>
        <p:txBody>
          <a:bodyPr/>
          <a:lstStyle/>
          <a:p>
            <a:endParaRPr lang="en-US"/>
          </a:p>
        </p:txBody>
      </p:sp>
    </p:spTree>
    <p:extLst>
      <p:ext uri="{BB962C8B-B14F-4D97-AF65-F5344CB8AC3E}">
        <p14:creationId xmlns:p14="http://schemas.microsoft.com/office/powerpoint/2010/main" val="4230357512"/>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Sections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6" y="685804"/>
            <a:ext cx="7661274" cy="2069086"/>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‹Nº›</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454237"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8853487" y="1153397"/>
            <a:ext cx="2871788" cy="4499259"/>
          </a:xfrm>
        </p:spPr>
        <p:txBody>
          <a:bodyPr/>
          <a:lstStyle/>
          <a:p>
            <a:endParaRPr lang="en-US"/>
          </a:p>
        </p:txBody>
      </p:sp>
    </p:spTree>
    <p:extLst>
      <p:ext uri="{BB962C8B-B14F-4D97-AF65-F5344CB8AC3E}">
        <p14:creationId xmlns:p14="http://schemas.microsoft.com/office/powerpoint/2010/main" val="139634968"/>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hree Section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5801"/>
            <a:ext cx="7661275" cy="2057400"/>
          </a:xfrm>
        </p:spPr>
        <p:txBody>
          <a:bodyPr wrap="square"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‹Nº›</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4" name="Text Placeholder 10">
            <a:extLst>
              <a:ext uri="{FF2B5EF4-FFF2-40B4-BE49-F238E27FC236}">
                <a16:creationId xmlns:a16="http://schemas.microsoft.com/office/drawing/2014/main" id="{AB1C8803-0542-76BB-6DF0-FCC5FE74BCA4}"/>
              </a:ext>
            </a:extLst>
          </p:cNvPr>
          <p:cNvSpPr>
            <a:spLocks noGrp="1"/>
          </p:cNvSpPr>
          <p:nvPr>
            <p:ph type="body" sz="quarter" idx="15"/>
          </p:nvPr>
        </p:nvSpPr>
        <p:spPr>
          <a:xfrm>
            <a:off x="4454237" y="2819905"/>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8316191"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8" name="Text Placeholder 10">
            <a:extLst>
              <a:ext uri="{FF2B5EF4-FFF2-40B4-BE49-F238E27FC236}">
                <a16:creationId xmlns:a16="http://schemas.microsoft.com/office/drawing/2014/main" id="{135C6E61-8847-4830-9FF4-365A758995C5}"/>
              </a:ext>
            </a:extLst>
          </p:cNvPr>
          <p:cNvSpPr>
            <a:spLocks noGrp="1"/>
          </p:cNvSpPr>
          <p:nvPr>
            <p:ph type="body" sz="quarter" idx="18"/>
          </p:nvPr>
        </p:nvSpPr>
        <p:spPr>
          <a:xfrm>
            <a:off x="8316191" y="3429001"/>
            <a:ext cx="3283527" cy="2380235"/>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Tree>
    <p:extLst>
      <p:ext uri="{BB962C8B-B14F-4D97-AF65-F5344CB8AC3E}">
        <p14:creationId xmlns:p14="http://schemas.microsoft.com/office/powerpoint/2010/main" val="2363848623"/>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0" y="0"/>
            <a:ext cx="1066667" cy="400000"/>
          </a:xfrm>
          <a:prstGeom prst="rect">
            <a:avLst/>
          </a:prstGeom>
          <a:extLst>
            <a:ext uri="{C572A759-6A51-4108-AA02-DFA0A04FC94B}">
              <ma14:wrappingTextBoxFlag xmlns:ma14="http://schemas.microsoft.com/office/mac/drawingml/2011/main" xmlns="" val="0"/>
            </a:ext>
          </a:extLst>
        </p:spPr>
        <p:txBody>
          <a:bodyPr/>
          <a:lstStyle>
            <a:lvl1pPr/>
          </a:lstStyle>
          <a:p>
            <a:pPr algn="l"/>
            <a:fld id="{F7021451-1387-4CA6-816F-3879F97B5CBC}" type="slidenum">
              <a:rPr lang="en-US" b="0"/>
              <a:t>‹Nº›</a:t>
            </a:fld>
            <a:endParaRPr lang="en-US"/>
          </a:p>
        </p:txBody>
      </p:sp>
    </p:spTree>
    <p:extLst>
      <p:ext uri="{BB962C8B-B14F-4D97-AF65-F5344CB8AC3E}">
        <p14:creationId xmlns:p14="http://schemas.microsoft.com/office/powerpoint/2010/main" val="4270460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971615-9842-7799-8267-840C745EA035}"/>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CE8C5F0A-3DA9-E5A2-79DD-F3D13D19827E}"/>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contenido 3">
            <a:extLst>
              <a:ext uri="{FF2B5EF4-FFF2-40B4-BE49-F238E27FC236}">
                <a16:creationId xmlns:a16="http://schemas.microsoft.com/office/drawing/2014/main" id="{0EB34B50-E127-3E07-4661-2E5414F70B94}"/>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5" name="Marcador de fecha 4">
            <a:extLst>
              <a:ext uri="{FF2B5EF4-FFF2-40B4-BE49-F238E27FC236}">
                <a16:creationId xmlns:a16="http://schemas.microsoft.com/office/drawing/2014/main" id="{E6B76953-E5C7-409D-D551-AA077894E6DB}"/>
              </a:ext>
            </a:extLst>
          </p:cNvPr>
          <p:cNvSpPr>
            <a:spLocks noGrp="1"/>
          </p:cNvSpPr>
          <p:nvPr>
            <p:ph type="dt" sz="half" idx="10"/>
          </p:nvPr>
        </p:nvSpPr>
        <p:spPr/>
        <p:txBody>
          <a:bodyPr/>
          <a:lstStyle/>
          <a:p>
            <a:fld id="{20E44D2F-CDB2-4DA2-BF0E-F9E8AD166317}" type="datetimeFigureOut">
              <a:rPr lang="es-CO" smtClean="0"/>
              <a:t>23/09/2024</a:t>
            </a:fld>
            <a:endParaRPr lang="es-CO"/>
          </a:p>
        </p:txBody>
      </p:sp>
      <p:sp>
        <p:nvSpPr>
          <p:cNvPr id="6" name="Marcador de pie de página 5">
            <a:extLst>
              <a:ext uri="{FF2B5EF4-FFF2-40B4-BE49-F238E27FC236}">
                <a16:creationId xmlns:a16="http://schemas.microsoft.com/office/drawing/2014/main" id="{01DEE98B-2C67-3C77-40DC-275FFBF81274}"/>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E878DE3-91A4-2993-366D-141FFBF363E7}"/>
              </a:ext>
            </a:extLst>
          </p:cNvPr>
          <p:cNvSpPr>
            <a:spLocks noGrp="1"/>
          </p:cNvSpPr>
          <p:nvPr>
            <p:ph type="sldNum" sz="quarter" idx="12"/>
          </p:nvPr>
        </p:nvSpPr>
        <p:spPr/>
        <p:txBody>
          <a:bodyPr/>
          <a:lstStyle/>
          <a:p>
            <a:fld id="{4DD4663D-E130-4AA1-8BAD-CC1EDB272DC0}" type="slidenum">
              <a:rPr lang="es-CO" smtClean="0"/>
              <a:t>‹Nº›</a:t>
            </a:fld>
            <a:endParaRPr lang="es-CO"/>
          </a:p>
        </p:txBody>
      </p:sp>
    </p:spTree>
    <p:extLst>
      <p:ext uri="{BB962C8B-B14F-4D97-AF65-F5344CB8AC3E}">
        <p14:creationId xmlns:p14="http://schemas.microsoft.com/office/powerpoint/2010/main" val="189308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765CB2-0D10-68FD-C739-3AD5B4E86812}"/>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2DA59C6C-9D58-1DC3-8900-67853005BD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1194F501-6246-9093-A7FA-F38CE5B392B3}"/>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5" name="Marcador de texto 4">
            <a:extLst>
              <a:ext uri="{FF2B5EF4-FFF2-40B4-BE49-F238E27FC236}">
                <a16:creationId xmlns:a16="http://schemas.microsoft.com/office/drawing/2014/main" id="{A5D9C7E8-334E-BACA-9DC1-93BDEA7C05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F52578D5-0D8A-D7A0-1976-F973F5CF1174}"/>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7" name="Marcador de fecha 6">
            <a:extLst>
              <a:ext uri="{FF2B5EF4-FFF2-40B4-BE49-F238E27FC236}">
                <a16:creationId xmlns:a16="http://schemas.microsoft.com/office/drawing/2014/main" id="{6F00C2F2-3FDE-A604-C5BD-EBC3F1A9E31F}"/>
              </a:ext>
            </a:extLst>
          </p:cNvPr>
          <p:cNvSpPr>
            <a:spLocks noGrp="1"/>
          </p:cNvSpPr>
          <p:nvPr>
            <p:ph type="dt" sz="half" idx="10"/>
          </p:nvPr>
        </p:nvSpPr>
        <p:spPr/>
        <p:txBody>
          <a:bodyPr/>
          <a:lstStyle/>
          <a:p>
            <a:fld id="{20E44D2F-CDB2-4DA2-BF0E-F9E8AD166317}" type="datetimeFigureOut">
              <a:rPr lang="es-CO" smtClean="0"/>
              <a:t>23/09/2024</a:t>
            </a:fld>
            <a:endParaRPr lang="es-CO"/>
          </a:p>
        </p:txBody>
      </p:sp>
      <p:sp>
        <p:nvSpPr>
          <p:cNvPr id="8" name="Marcador de pie de página 7">
            <a:extLst>
              <a:ext uri="{FF2B5EF4-FFF2-40B4-BE49-F238E27FC236}">
                <a16:creationId xmlns:a16="http://schemas.microsoft.com/office/drawing/2014/main" id="{5845A492-001E-E9C7-D279-C9D79A9EB3E2}"/>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ABE7D815-4782-03B2-9179-A6C89AA204E6}"/>
              </a:ext>
            </a:extLst>
          </p:cNvPr>
          <p:cNvSpPr>
            <a:spLocks noGrp="1"/>
          </p:cNvSpPr>
          <p:nvPr>
            <p:ph type="sldNum" sz="quarter" idx="12"/>
          </p:nvPr>
        </p:nvSpPr>
        <p:spPr/>
        <p:txBody>
          <a:bodyPr/>
          <a:lstStyle/>
          <a:p>
            <a:fld id="{4DD4663D-E130-4AA1-8BAD-CC1EDB272DC0}" type="slidenum">
              <a:rPr lang="es-CO" smtClean="0"/>
              <a:t>‹Nº›</a:t>
            </a:fld>
            <a:endParaRPr lang="es-CO"/>
          </a:p>
        </p:txBody>
      </p:sp>
    </p:spTree>
    <p:extLst>
      <p:ext uri="{BB962C8B-B14F-4D97-AF65-F5344CB8AC3E}">
        <p14:creationId xmlns:p14="http://schemas.microsoft.com/office/powerpoint/2010/main" val="541648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0CCAB7-0691-F8AF-34F6-412248399872}"/>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fecha 2">
            <a:extLst>
              <a:ext uri="{FF2B5EF4-FFF2-40B4-BE49-F238E27FC236}">
                <a16:creationId xmlns:a16="http://schemas.microsoft.com/office/drawing/2014/main" id="{E9E2FCBB-F2BA-C6C7-FEFC-4AB0269FC6E0}"/>
              </a:ext>
            </a:extLst>
          </p:cNvPr>
          <p:cNvSpPr>
            <a:spLocks noGrp="1"/>
          </p:cNvSpPr>
          <p:nvPr>
            <p:ph type="dt" sz="half" idx="10"/>
          </p:nvPr>
        </p:nvSpPr>
        <p:spPr/>
        <p:txBody>
          <a:bodyPr/>
          <a:lstStyle/>
          <a:p>
            <a:fld id="{20E44D2F-CDB2-4DA2-BF0E-F9E8AD166317}" type="datetimeFigureOut">
              <a:rPr lang="es-CO" smtClean="0"/>
              <a:t>23/09/2024</a:t>
            </a:fld>
            <a:endParaRPr lang="es-CO"/>
          </a:p>
        </p:txBody>
      </p:sp>
      <p:sp>
        <p:nvSpPr>
          <p:cNvPr id="4" name="Marcador de pie de página 3">
            <a:extLst>
              <a:ext uri="{FF2B5EF4-FFF2-40B4-BE49-F238E27FC236}">
                <a16:creationId xmlns:a16="http://schemas.microsoft.com/office/drawing/2014/main" id="{E6417DFD-10C1-515E-DC57-EE596446C2AF}"/>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DF928B84-77D6-7B02-F766-5474CA97704A}"/>
              </a:ext>
            </a:extLst>
          </p:cNvPr>
          <p:cNvSpPr>
            <a:spLocks noGrp="1"/>
          </p:cNvSpPr>
          <p:nvPr>
            <p:ph type="sldNum" sz="quarter" idx="12"/>
          </p:nvPr>
        </p:nvSpPr>
        <p:spPr/>
        <p:txBody>
          <a:bodyPr/>
          <a:lstStyle/>
          <a:p>
            <a:fld id="{4DD4663D-E130-4AA1-8BAD-CC1EDB272DC0}" type="slidenum">
              <a:rPr lang="es-CO" smtClean="0"/>
              <a:t>‹Nº›</a:t>
            </a:fld>
            <a:endParaRPr lang="es-CO"/>
          </a:p>
        </p:txBody>
      </p:sp>
    </p:spTree>
    <p:extLst>
      <p:ext uri="{BB962C8B-B14F-4D97-AF65-F5344CB8AC3E}">
        <p14:creationId xmlns:p14="http://schemas.microsoft.com/office/powerpoint/2010/main" val="7442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75E2110-3826-2FE2-A778-C60B1B43605C}"/>
              </a:ext>
            </a:extLst>
          </p:cNvPr>
          <p:cNvSpPr>
            <a:spLocks noGrp="1"/>
          </p:cNvSpPr>
          <p:nvPr>
            <p:ph type="dt" sz="half" idx="10"/>
          </p:nvPr>
        </p:nvSpPr>
        <p:spPr/>
        <p:txBody>
          <a:bodyPr/>
          <a:lstStyle/>
          <a:p>
            <a:fld id="{20E44D2F-CDB2-4DA2-BF0E-F9E8AD166317}" type="datetimeFigureOut">
              <a:rPr lang="es-CO" smtClean="0"/>
              <a:t>23/09/2024</a:t>
            </a:fld>
            <a:endParaRPr lang="es-CO"/>
          </a:p>
        </p:txBody>
      </p:sp>
      <p:sp>
        <p:nvSpPr>
          <p:cNvPr id="3" name="Marcador de pie de página 2">
            <a:extLst>
              <a:ext uri="{FF2B5EF4-FFF2-40B4-BE49-F238E27FC236}">
                <a16:creationId xmlns:a16="http://schemas.microsoft.com/office/drawing/2014/main" id="{4EF08BDA-23E5-A7A8-102C-6142058908B3}"/>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1F1B45F-5239-94B0-8CFA-E0FFA7609155}"/>
              </a:ext>
            </a:extLst>
          </p:cNvPr>
          <p:cNvSpPr>
            <a:spLocks noGrp="1"/>
          </p:cNvSpPr>
          <p:nvPr>
            <p:ph type="sldNum" sz="quarter" idx="12"/>
          </p:nvPr>
        </p:nvSpPr>
        <p:spPr/>
        <p:txBody>
          <a:bodyPr/>
          <a:lstStyle/>
          <a:p>
            <a:fld id="{4DD4663D-E130-4AA1-8BAD-CC1EDB272DC0}" type="slidenum">
              <a:rPr lang="es-CO" smtClean="0"/>
              <a:t>‹Nº›</a:t>
            </a:fld>
            <a:endParaRPr lang="es-CO"/>
          </a:p>
        </p:txBody>
      </p:sp>
    </p:spTree>
    <p:extLst>
      <p:ext uri="{BB962C8B-B14F-4D97-AF65-F5344CB8AC3E}">
        <p14:creationId xmlns:p14="http://schemas.microsoft.com/office/powerpoint/2010/main" val="3672809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B2AE14-8E2C-5D45-05D3-4DD8D58BAD6B}"/>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0176E6A5-9885-C3E1-D2EF-B43E23A28F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texto 3">
            <a:extLst>
              <a:ext uri="{FF2B5EF4-FFF2-40B4-BE49-F238E27FC236}">
                <a16:creationId xmlns:a16="http://schemas.microsoft.com/office/drawing/2014/main" id="{7AD1A9AB-B61D-5C88-CDD4-FA75A0FCA7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35E9C297-C0FB-4D95-162F-D6398421AF93}"/>
              </a:ext>
            </a:extLst>
          </p:cNvPr>
          <p:cNvSpPr>
            <a:spLocks noGrp="1"/>
          </p:cNvSpPr>
          <p:nvPr>
            <p:ph type="dt" sz="half" idx="10"/>
          </p:nvPr>
        </p:nvSpPr>
        <p:spPr/>
        <p:txBody>
          <a:bodyPr/>
          <a:lstStyle/>
          <a:p>
            <a:fld id="{20E44D2F-CDB2-4DA2-BF0E-F9E8AD166317}" type="datetimeFigureOut">
              <a:rPr lang="es-CO" smtClean="0"/>
              <a:t>23/09/2024</a:t>
            </a:fld>
            <a:endParaRPr lang="es-CO"/>
          </a:p>
        </p:txBody>
      </p:sp>
      <p:sp>
        <p:nvSpPr>
          <p:cNvPr id="6" name="Marcador de pie de página 5">
            <a:extLst>
              <a:ext uri="{FF2B5EF4-FFF2-40B4-BE49-F238E27FC236}">
                <a16:creationId xmlns:a16="http://schemas.microsoft.com/office/drawing/2014/main" id="{A5233644-1299-20C8-6543-A234257BF83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39BE769-DE4F-6095-B32C-4F12DDA0A63F}"/>
              </a:ext>
            </a:extLst>
          </p:cNvPr>
          <p:cNvSpPr>
            <a:spLocks noGrp="1"/>
          </p:cNvSpPr>
          <p:nvPr>
            <p:ph type="sldNum" sz="quarter" idx="12"/>
          </p:nvPr>
        </p:nvSpPr>
        <p:spPr/>
        <p:txBody>
          <a:bodyPr/>
          <a:lstStyle/>
          <a:p>
            <a:fld id="{4DD4663D-E130-4AA1-8BAD-CC1EDB272DC0}" type="slidenum">
              <a:rPr lang="es-CO" smtClean="0"/>
              <a:t>‹Nº›</a:t>
            </a:fld>
            <a:endParaRPr lang="es-CO"/>
          </a:p>
        </p:txBody>
      </p:sp>
    </p:spTree>
    <p:extLst>
      <p:ext uri="{BB962C8B-B14F-4D97-AF65-F5344CB8AC3E}">
        <p14:creationId xmlns:p14="http://schemas.microsoft.com/office/powerpoint/2010/main" val="3044642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3B6445-9C49-1442-9E0F-79117640DE54}"/>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CO"/>
          </a:p>
        </p:txBody>
      </p:sp>
      <p:sp>
        <p:nvSpPr>
          <p:cNvPr id="3" name="Marcador de posición de imagen 2">
            <a:extLst>
              <a:ext uri="{FF2B5EF4-FFF2-40B4-BE49-F238E27FC236}">
                <a16:creationId xmlns:a16="http://schemas.microsoft.com/office/drawing/2014/main" id="{8417F2A1-9959-466C-49B6-626DE7AA92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691D0F10-B91C-FECD-ED89-DACBFA0740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43D749A5-743F-8E6A-2EDC-903A18EA4E7B}"/>
              </a:ext>
            </a:extLst>
          </p:cNvPr>
          <p:cNvSpPr>
            <a:spLocks noGrp="1"/>
          </p:cNvSpPr>
          <p:nvPr>
            <p:ph type="dt" sz="half" idx="10"/>
          </p:nvPr>
        </p:nvSpPr>
        <p:spPr/>
        <p:txBody>
          <a:bodyPr/>
          <a:lstStyle/>
          <a:p>
            <a:fld id="{20E44D2F-CDB2-4DA2-BF0E-F9E8AD166317}" type="datetimeFigureOut">
              <a:rPr lang="es-CO" smtClean="0"/>
              <a:t>23/09/2024</a:t>
            </a:fld>
            <a:endParaRPr lang="es-CO"/>
          </a:p>
        </p:txBody>
      </p:sp>
      <p:sp>
        <p:nvSpPr>
          <p:cNvPr id="6" name="Marcador de pie de página 5">
            <a:extLst>
              <a:ext uri="{FF2B5EF4-FFF2-40B4-BE49-F238E27FC236}">
                <a16:creationId xmlns:a16="http://schemas.microsoft.com/office/drawing/2014/main" id="{3184FB92-7551-D8DB-9C31-66792D8FD65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56A0545-AAFC-D63E-3FEE-AFF7EE9D3C30}"/>
              </a:ext>
            </a:extLst>
          </p:cNvPr>
          <p:cNvSpPr>
            <a:spLocks noGrp="1"/>
          </p:cNvSpPr>
          <p:nvPr>
            <p:ph type="sldNum" sz="quarter" idx="12"/>
          </p:nvPr>
        </p:nvSpPr>
        <p:spPr/>
        <p:txBody>
          <a:bodyPr/>
          <a:lstStyle/>
          <a:p>
            <a:fld id="{4DD4663D-E130-4AA1-8BAD-CC1EDB272DC0}" type="slidenum">
              <a:rPr lang="es-CO" smtClean="0"/>
              <a:t>‹Nº›</a:t>
            </a:fld>
            <a:endParaRPr lang="es-CO"/>
          </a:p>
        </p:txBody>
      </p:sp>
    </p:spTree>
    <p:extLst>
      <p:ext uri="{BB962C8B-B14F-4D97-AF65-F5344CB8AC3E}">
        <p14:creationId xmlns:p14="http://schemas.microsoft.com/office/powerpoint/2010/main" val="3297869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theme" Target="../theme/theme3.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8068FF2-D897-60CC-3314-4118D74F39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A87AE0EC-4719-DDCA-7C15-900809E0CB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C150F6B7-3884-9490-4A50-DEBAFEC3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E44D2F-CDB2-4DA2-BF0E-F9E8AD166317}" type="datetimeFigureOut">
              <a:rPr lang="es-CO" smtClean="0"/>
              <a:t>23/09/2024</a:t>
            </a:fld>
            <a:endParaRPr lang="es-CO"/>
          </a:p>
        </p:txBody>
      </p:sp>
      <p:sp>
        <p:nvSpPr>
          <p:cNvPr id="5" name="Marcador de pie de página 4">
            <a:extLst>
              <a:ext uri="{FF2B5EF4-FFF2-40B4-BE49-F238E27FC236}">
                <a16:creationId xmlns:a16="http://schemas.microsoft.com/office/drawing/2014/main" id="{B48279BB-EB0B-AAF9-123C-3BF759F45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ED0502DD-9819-DE4D-E498-CB5B9D14E5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D4663D-E130-4AA1-8BAD-CC1EDB272DC0}" type="slidenum">
              <a:rPr lang="es-CO" smtClean="0"/>
              <a:t>‹Nº›</a:t>
            </a:fld>
            <a:endParaRPr lang="es-CO"/>
          </a:p>
        </p:txBody>
      </p:sp>
    </p:spTree>
    <p:extLst>
      <p:ext uri="{BB962C8B-B14F-4D97-AF65-F5344CB8AC3E}">
        <p14:creationId xmlns:p14="http://schemas.microsoft.com/office/powerpoint/2010/main" val="3029301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BD9625-ED1C-9C68-D8B9-B6502FCCB415}"/>
              </a:ext>
            </a:extLst>
          </p:cNvPr>
          <p:cNvSpPr>
            <a:spLocks noGrp="1"/>
          </p:cNvSpPr>
          <p:nvPr>
            <p:ph type="title"/>
          </p:nvPr>
        </p:nvSpPr>
        <p:spPr>
          <a:xfrm>
            <a:off x="838200" y="365523"/>
            <a:ext cx="10515600" cy="13251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8293A9-2FAF-A155-DC7A-FE995344AE8C}"/>
              </a:ext>
            </a:extLst>
          </p:cNvPr>
          <p:cNvSpPr>
            <a:spLocks noGrp="1"/>
          </p:cNvSpPr>
          <p:nvPr>
            <p:ph type="body" idx="1"/>
          </p:nvPr>
        </p:nvSpPr>
        <p:spPr>
          <a:xfrm>
            <a:off x="838200" y="1825229"/>
            <a:ext cx="10515600" cy="43517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CF1B5DE-B15D-9D1C-21D2-953FFCB007DA}"/>
              </a:ext>
            </a:extLst>
          </p:cNvPr>
          <p:cNvSpPr>
            <a:spLocks noGrp="1"/>
          </p:cNvSpPr>
          <p:nvPr>
            <p:ph type="sldNum" sz="quarter" idx="4"/>
          </p:nvPr>
        </p:nvSpPr>
        <p:spPr>
          <a:xfrm>
            <a:off x="11353800" y="323958"/>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‹Nº›</a:t>
            </a:fld>
            <a:endParaRPr lang="en-US" dirty="0"/>
          </a:p>
        </p:txBody>
      </p:sp>
      <p:grpSp>
        <p:nvGrpSpPr>
          <p:cNvPr id="7" name="Group">
            <a:extLst>
              <a:ext uri="{FF2B5EF4-FFF2-40B4-BE49-F238E27FC236}">
                <a16:creationId xmlns:a16="http://schemas.microsoft.com/office/drawing/2014/main" id="{2CC72135-826E-3084-1ACC-9293218F24EE}"/>
              </a:ext>
            </a:extLst>
          </p:cNvPr>
          <p:cNvGrpSpPr/>
          <p:nvPr userDrawn="1"/>
        </p:nvGrpSpPr>
        <p:grpSpPr>
          <a:xfrm>
            <a:off x="11350549" y="6275881"/>
            <a:ext cx="378619" cy="267073"/>
            <a:chOff x="0" y="0"/>
            <a:chExt cx="504824" cy="356095"/>
          </a:xfrm>
        </p:grpSpPr>
        <p:sp>
          <p:nvSpPr>
            <p:cNvPr id="8" name="Line">
              <a:extLst>
                <a:ext uri="{FF2B5EF4-FFF2-40B4-BE49-F238E27FC236}">
                  <a16:creationId xmlns:a16="http://schemas.microsoft.com/office/drawing/2014/main" id="{024BCD63-D1A0-9E6D-3EA4-16D1E0509D18}"/>
                </a:ext>
              </a:extLst>
            </p:cNvPr>
            <p:cNvSpPr/>
            <p:nvPr/>
          </p:nvSpPr>
          <p:spPr>
            <a:xfrm>
              <a:off x="0" y="180134"/>
              <a:ext cx="504825" cy="1"/>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9" name="Line">
              <a:extLst>
                <a:ext uri="{FF2B5EF4-FFF2-40B4-BE49-F238E27FC236}">
                  <a16:creationId xmlns:a16="http://schemas.microsoft.com/office/drawing/2014/main" id="{3E483999-BF7F-A26B-845E-8C65CD948361}"/>
                </a:ext>
              </a:extLst>
            </p:cNvPr>
            <p:cNvSpPr/>
            <p:nvPr/>
          </p:nvSpPr>
          <p:spPr>
            <a:xfrm>
              <a:off x="324689" y="0"/>
              <a:ext cx="177185" cy="177184"/>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10" name="Line">
              <a:extLst>
                <a:ext uri="{FF2B5EF4-FFF2-40B4-BE49-F238E27FC236}">
                  <a16:creationId xmlns:a16="http://schemas.microsoft.com/office/drawing/2014/main" id="{B9696663-8271-B1D6-1A2F-9E2DDAA3DD5E}"/>
                </a:ext>
              </a:extLst>
            </p:cNvPr>
            <p:cNvSpPr/>
            <p:nvPr/>
          </p:nvSpPr>
          <p:spPr>
            <a:xfrm flipV="1">
              <a:off x="324689" y="178911"/>
              <a:ext cx="177185" cy="177185"/>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grpSp>
      <p:sp>
        <p:nvSpPr>
          <p:cNvPr id="11" name="textruta 3">
            <a:extLst>
              <a:ext uri="{FF2B5EF4-FFF2-40B4-BE49-F238E27FC236}">
                <a16:creationId xmlns:a16="http://schemas.microsoft.com/office/drawing/2014/main" id="{2DC00BBB-96D5-E144-A351-6386B4BABF32}"/>
              </a:ext>
            </a:extLst>
          </p:cNvPr>
          <p:cNvSpPr txBox="1"/>
          <p:nvPr userDrawn="1"/>
        </p:nvSpPr>
        <p:spPr>
          <a:xfrm>
            <a:off x="10707476" y="6260827"/>
            <a:ext cx="759780" cy="300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rIns="34289">
            <a:spAutoFit/>
          </a:bodyPr>
          <a:lstStyle>
            <a:lvl1pPr>
              <a:lnSpc>
                <a:spcPct val="90000"/>
              </a:lnSpc>
              <a:spcBef>
                <a:spcPts val="600"/>
              </a:spcBef>
              <a:defRPr sz="2000">
                <a:solidFill>
                  <a:srgbClr val="000000"/>
                </a:solidFill>
              </a:defRPr>
            </a:lvl1pPr>
          </a:lstStyle>
          <a:p>
            <a:r>
              <a:rPr sz="1500" dirty="0"/>
              <a:t>NEXT</a:t>
            </a:r>
          </a:p>
        </p:txBody>
      </p:sp>
    </p:spTree>
    <p:extLst>
      <p:ext uri="{BB962C8B-B14F-4D97-AF65-F5344CB8AC3E}">
        <p14:creationId xmlns:p14="http://schemas.microsoft.com/office/powerpoint/2010/main" val="227664396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9" r:id="rId7"/>
    <p:sldLayoutId id="2147483680" r:id="rId8"/>
    <p:sldLayoutId id="2147483681" r:id="rId9"/>
    <p:sldLayoutId id="2147483682" r:id="rId10"/>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p15:clr>
            <a:srgbClr val="F26B43"/>
          </p15:clr>
        </p15:guide>
        <p15:guide id="2" pos="392">
          <p15:clr>
            <a:srgbClr val="F26B43"/>
          </p15:clr>
        </p15:guide>
        <p15:guide id="3" orient="horz" pos="57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20E44D2F-CDB2-4DA2-BF0E-F9E8AD166317}" type="datetimeFigureOut">
              <a:rPr lang="es-CO" smtClean="0"/>
              <a:t>23/09/2024</a:t>
            </a:fld>
            <a:endParaRPr lang="es-CO"/>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s-CO"/>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4DD4663D-E130-4AA1-8BAD-CC1EDB272DC0}" type="slidenum">
              <a:rPr lang="es-CO" smtClean="0"/>
              <a:t>‹Nº›</a:t>
            </a:fld>
            <a:endParaRPr lang="es-CO"/>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a:extLst>
              <a:ext uri="{FF2B5EF4-FFF2-40B4-BE49-F238E27FC236}">
                <a16:creationId xmlns:a16="http://schemas.microsoft.com/office/drawing/2014/main" id="{F1A04E32-A7CA-8EA7-6CC6-2AAFAA5F31DF}"/>
              </a:ext>
            </a:extLst>
          </p:cNvPr>
          <p:cNvGrpSpPr/>
          <p:nvPr userDrawn="1"/>
        </p:nvGrpSpPr>
        <p:grpSpPr>
          <a:xfrm>
            <a:off x="11350549" y="6275881"/>
            <a:ext cx="378619" cy="267073"/>
            <a:chOff x="0" y="0"/>
            <a:chExt cx="504824" cy="356095"/>
          </a:xfrm>
        </p:grpSpPr>
        <p:sp>
          <p:nvSpPr>
            <p:cNvPr id="8" name="Line">
              <a:extLst>
                <a:ext uri="{FF2B5EF4-FFF2-40B4-BE49-F238E27FC236}">
                  <a16:creationId xmlns:a16="http://schemas.microsoft.com/office/drawing/2014/main" id="{8F91EBBD-8242-43DE-2684-3CC7A09544F2}"/>
                </a:ext>
              </a:extLst>
            </p:cNvPr>
            <p:cNvSpPr/>
            <p:nvPr/>
          </p:nvSpPr>
          <p:spPr>
            <a:xfrm>
              <a:off x="0" y="180134"/>
              <a:ext cx="504825" cy="1"/>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10" name="Line">
              <a:extLst>
                <a:ext uri="{FF2B5EF4-FFF2-40B4-BE49-F238E27FC236}">
                  <a16:creationId xmlns:a16="http://schemas.microsoft.com/office/drawing/2014/main" id="{A0972681-A6C5-6D1A-331D-F35B47B6B2FF}"/>
                </a:ext>
              </a:extLst>
            </p:cNvPr>
            <p:cNvSpPr/>
            <p:nvPr/>
          </p:nvSpPr>
          <p:spPr>
            <a:xfrm>
              <a:off x="324689" y="0"/>
              <a:ext cx="177185" cy="177184"/>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11" name="Line">
              <a:extLst>
                <a:ext uri="{FF2B5EF4-FFF2-40B4-BE49-F238E27FC236}">
                  <a16:creationId xmlns:a16="http://schemas.microsoft.com/office/drawing/2014/main" id="{2220C5FE-1F2D-DF93-3F1C-71D98BC62DA1}"/>
                </a:ext>
              </a:extLst>
            </p:cNvPr>
            <p:cNvSpPr/>
            <p:nvPr/>
          </p:nvSpPr>
          <p:spPr>
            <a:xfrm flipV="1">
              <a:off x="324689" y="178911"/>
              <a:ext cx="177185" cy="177185"/>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grpSp>
      <p:sp>
        <p:nvSpPr>
          <p:cNvPr id="12" name="textruta 3">
            <a:extLst>
              <a:ext uri="{FF2B5EF4-FFF2-40B4-BE49-F238E27FC236}">
                <a16:creationId xmlns:a16="http://schemas.microsoft.com/office/drawing/2014/main" id="{860BD569-D6E7-2EF8-BE4B-4FBA37249535}"/>
              </a:ext>
            </a:extLst>
          </p:cNvPr>
          <p:cNvSpPr txBox="1"/>
          <p:nvPr userDrawn="1"/>
        </p:nvSpPr>
        <p:spPr>
          <a:xfrm>
            <a:off x="10707476" y="6260827"/>
            <a:ext cx="759780" cy="300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rIns="34289">
            <a:spAutoFit/>
          </a:bodyPr>
          <a:lstStyle>
            <a:lvl1pPr>
              <a:lnSpc>
                <a:spcPct val="90000"/>
              </a:lnSpc>
              <a:spcBef>
                <a:spcPts val="600"/>
              </a:spcBef>
              <a:defRPr sz="2000">
                <a:solidFill>
                  <a:srgbClr val="000000"/>
                </a:solidFill>
              </a:defRPr>
            </a:lvl1pPr>
          </a:lstStyle>
          <a:p>
            <a:r>
              <a:rPr sz="1500" dirty="0"/>
              <a:t>NEXT</a:t>
            </a:r>
          </a:p>
        </p:txBody>
      </p:sp>
    </p:spTree>
    <p:extLst>
      <p:ext uri="{BB962C8B-B14F-4D97-AF65-F5344CB8AC3E}">
        <p14:creationId xmlns:p14="http://schemas.microsoft.com/office/powerpoint/2010/main" val="217222680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C660B10-D622-7696-9B8F-A29742AFB9BC}"/>
              </a:ext>
            </a:extLst>
          </p:cNvPr>
          <p:cNvSpPr>
            <a:spLocks noGrp="1"/>
          </p:cNvSpPr>
          <p:nvPr>
            <p:ph type="title"/>
          </p:nvPr>
        </p:nvSpPr>
        <p:spPr>
          <a:xfrm>
            <a:off x="6426200" y="1297888"/>
            <a:ext cx="5834626" cy="3966824"/>
          </a:xfrm>
        </p:spPr>
        <p:txBody>
          <a:bodyPr/>
          <a:lstStyle/>
          <a:p>
            <a:r>
              <a:rPr lang="en-US" dirty="0"/>
              <a:t>Escuela Administrativa Humanista</a:t>
            </a:r>
          </a:p>
        </p:txBody>
      </p:sp>
      <p:sp>
        <p:nvSpPr>
          <p:cNvPr id="3" name="Slide Number Placeholder 2">
            <a:extLst>
              <a:ext uri="{FF2B5EF4-FFF2-40B4-BE49-F238E27FC236}">
                <a16:creationId xmlns:a16="http://schemas.microsoft.com/office/drawing/2014/main" id="{A734E2EC-7405-2A62-940B-47EB7719F63E}"/>
              </a:ext>
            </a:extLst>
          </p:cNvPr>
          <p:cNvSpPr>
            <a:spLocks noGrp="1"/>
          </p:cNvSpPr>
          <p:nvPr>
            <p:ph type="sldNum" sz="quarter" idx="12"/>
          </p:nvPr>
        </p:nvSpPr>
        <p:spPr/>
        <p:txBody>
          <a:bodyPr/>
          <a:lstStyle/>
          <a:p>
            <a:fld id="{B4E73946-9152-2148-B286-BEF1B04A8193}" type="slidenum">
              <a:rPr lang="en-US" smtClean="0"/>
              <a:t>1</a:t>
            </a:fld>
            <a:endParaRPr lang="en-US"/>
          </a:p>
        </p:txBody>
      </p:sp>
      <p:pic>
        <p:nvPicPr>
          <p:cNvPr id="2" name="Marcador de posición de imagen 1">
            <a:extLst>
              <a:ext uri="{FF2B5EF4-FFF2-40B4-BE49-F238E27FC236}">
                <a16:creationId xmlns:a16="http://schemas.microsoft.com/office/drawing/2014/main" id="{9CF6009A-985F-C662-0A33-5C857267027C}"/>
              </a:ext>
            </a:extLst>
          </p:cNvPr>
          <p:cNvPicPr>
            <a:picLocks noGrp="1" noChangeAspect="1"/>
          </p:cNvPicPr>
          <p:nvPr>
            <p:ph type="pic" sz="quarter" idx="18"/>
          </p:nvPr>
        </p:nvPicPr>
        <p:blipFill>
          <a:blip r:embed="rId2"/>
          <a:srcRect l="20453" r="20453"/>
          <a:stretch>
            <a:fillRect/>
          </a:stretch>
        </p:blipFill>
        <p:spPr/>
      </p:pic>
      <p:sp>
        <p:nvSpPr>
          <p:cNvPr id="11" name="Text Placeholder 10">
            <a:extLst>
              <a:ext uri="{FF2B5EF4-FFF2-40B4-BE49-F238E27FC236}">
                <a16:creationId xmlns:a16="http://schemas.microsoft.com/office/drawing/2014/main" id="{D0739B64-C005-FA51-D057-C4B59A15B6CE}"/>
              </a:ext>
            </a:extLst>
          </p:cNvPr>
          <p:cNvSpPr>
            <a:spLocks noGrp="1"/>
          </p:cNvSpPr>
          <p:nvPr>
            <p:ph type="body" sz="quarter" idx="16"/>
          </p:nvPr>
        </p:nvSpPr>
        <p:spPr>
          <a:xfrm>
            <a:off x="6541132" y="5560112"/>
            <a:ext cx="3723745" cy="979412"/>
          </a:xfrm>
        </p:spPr>
        <p:txBody>
          <a:bodyPr>
            <a:normAutofit fontScale="92500" lnSpcReduction="10000"/>
          </a:bodyPr>
          <a:lstStyle/>
          <a:p>
            <a:r>
              <a:rPr lang="en-US" dirty="0"/>
              <a:t>Santiago Alvarez Arias </a:t>
            </a:r>
          </a:p>
          <a:p>
            <a:r>
              <a:rPr lang="en-US" dirty="0"/>
              <a:t>Daniel </a:t>
            </a:r>
            <a:r>
              <a:rPr lang="en-US" dirty="0" err="1"/>
              <a:t>Forero</a:t>
            </a:r>
            <a:endParaRPr lang="en-US" dirty="0"/>
          </a:p>
          <a:p>
            <a:r>
              <a:rPr lang="en-US" dirty="0"/>
              <a:t>Daniel Valencia Palacio</a:t>
            </a:r>
          </a:p>
        </p:txBody>
      </p:sp>
    </p:spTree>
    <p:extLst>
      <p:ext uri="{BB962C8B-B14F-4D97-AF65-F5344CB8AC3E}">
        <p14:creationId xmlns:p14="http://schemas.microsoft.com/office/powerpoint/2010/main" val="839402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161503" y="317500"/>
            <a:ext cx="4923503" cy="934884"/>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4000" dirty="0">
                <a:latin typeface="Calibri"/>
                <a:ea typeface="Calibri"/>
                <a:cs typeface="Calibri"/>
              </a:rPr>
              <a:t>Ejemplos en Colombia</a:t>
            </a:r>
          </a:p>
        </p:txBody>
      </p:sp>
      <p:sp>
        <p:nvSpPr>
          <p:cNvPr id="4" name="Shape 1"/>
          <p:cNvSpPr/>
          <p:nvPr/>
        </p:nvSpPr>
        <p:spPr>
          <a:xfrm>
            <a:off x="393700" y="5880100"/>
            <a:ext cx="11328400" cy="12700"/>
          </a:xfrm>
          <a:prstGeom prst="line">
            <a:avLst/>
          </a:prstGeom>
          <a:noFill/>
          <a:ln>
            <a:solidFill>
              <a:srgbClr val="000000"/>
            </a:solidFill>
          </a:ln>
        </p:spPr>
        <p:txBody>
          <a:bodyPr/>
          <a:lstStyle/>
          <a:p>
            <a:endParaRPr lang="es-CO"/>
          </a:p>
        </p:txBody>
      </p:sp>
      <p:sp>
        <p:nvSpPr>
          <p:cNvPr id="25" name="Slide Number Placeholder 0"/>
          <p:cNvSpPr>
            <a:spLocks noGrp="1"/>
          </p:cNvSpPr>
          <p:nvPr>
            <p:ph type="sldNum" sz="quarter" idx="4294967295"/>
          </p:nvPr>
        </p:nvSpPr>
        <p:spPr>
          <a:xfrm>
            <a:off x="11353800" y="317500"/>
            <a:ext cx="368300" cy="355600"/>
          </a:xfrm>
          <a:prstGeom prst="rect">
            <a:avLst/>
          </a:prstGeom>
          <a:extLst>
            <a:ext uri="{C572A759-6A51-4108-AA02-DFA0A04FC94B}">
              <ma14:wrappingTextBoxFlag xmlns="" xmlns:ma14="http://schemas.microsoft.com/office/mac/drawingml/2011/main"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050" b="0">
                <a:latin typeface="Calibri"/>
                <a:ea typeface="Calibri"/>
                <a:cs typeface="Calibri"/>
              </a:rPr>
              <a:pPr algn="ctr"/>
              <a:t>10</a:t>
            </a:fld>
            <a:endParaRPr lang="en-US" sz="1050">
              <a:latin typeface="Calibri"/>
              <a:ea typeface="Calibri"/>
              <a:cs typeface="Calibri"/>
            </a:endParaRPr>
          </a:p>
        </p:txBody>
      </p:sp>
      <p:sp>
        <p:nvSpPr>
          <p:cNvPr id="5" name="CuadroTexto 4">
            <a:extLst>
              <a:ext uri="{FF2B5EF4-FFF2-40B4-BE49-F238E27FC236}">
                <a16:creationId xmlns:a16="http://schemas.microsoft.com/office/drawing/2014/main" id="{F02EFB8A-328B-9152-FA6E-46CA7EC3A7B6}"/>
              </a:ext>
            </a:extLst>
          </p:cNvPr>
          <p:cNvSpPr txBox="1"/>
          <p:nvPr/>
        </p:nvSpPr>
        <p:spPr>
          <a:xfrm>
            <a:off x="936523" y="2097552"/>
            <a:ext cx="4680155" cy="3416320"/>
          </a:xfrm>
          <a:prstGeom prst="rect">
            <a:avLst/>
          </a:prstGeom>
          <a:noFill/>
        </p:spPr>
        <p:txBody>
          <a:bodyPr wrap="square" rtlCol="0">
            <a:spAutoFit/>
          </a:bodyPr>
          <a:lstStyle/>
          <a:p>
            <a:pPr marL="342900" indent="-342900">
              <a:buAutoNum type="arabicPeriod" startAt="3"/>
            </a:pPr>
            <a:r>
              <a:rPr lang="es-MX" dirty="0"/>
              <a:t>Grupo Nutresa: Es una empresa líder en la industria alimentaria en Colombia.</a:t>
            </a:r>
          </a:p>
          <a:p>
            <a:pPr marL="342900" indent="-342900">
              <a:buAutoNum type="arabicPeriod" startAt="3"/>
            </a:pPr>
            <a:endParaRPr lang="es-MX" dirty="0"/>
          </a:p>
          <a:p>
            <a:r>
              <a:rPr lang="es-MX" dirty="0"/>
              <a:t>Sus aplicaciones humanistas son:</a:t>
            </a:r>
          </a:p>
          <a:p>
            <a:endParaRPr lang="es-MX" dirty="0"/>
          </a:p>
          <a:p>
            <a:pPr marL="285750" indent="-285750">
              <a:buFont typeface="Arial" panose="020B0604020202020204" pitchFamily="34" charset="0"/>
              <a:buChar char="•"/>
            </a:pPr>
            <a:r>
              <a:rPr lang="es-MX" dirty="0"/>
              <a:t>programas de capacitación</a:t>
            </a:r>
          </a:p>
          <a:p>
            <a:pPr marL="285750" indent="-285750">
              <a:buFont typeface="Arial" panose="020B0604020202020204" pitchFamily="34" charset="0"/>
              <a:buChar char="•"/>
            </a:pPr>
            <a:r>
              <a:rPr lang="es-MX" dirty="0"/>
              <a:t> formación continua para sus empleados</a:t>
            </a:r>
          </a:p>
          <a:p>
            <a:pPr marL="285750" indent="-285750">
              <a:buFont typeface="Arial" panose="020B0604020202020204" pitchFamily="34" charset="0"/>
              <a:buChar char="•"/>
            </a:pPr>
            <a:r>
              <a:rPr lang="es-MX" dirty="0"/>
              <a:t>promueve el crecimiento personal y profesional. </a:t>
            </a:r>
          </a:p>
          <a:p>
            <a:pPr marL="285750" indent="-285750">
              <a:buFont typeface="Arial" panose="020B0604020202020204" pitchFamily="34" charset="0"/>
              <a:buChar char="•"/>
            </a:pPr>
            <a:endParaRPr lang="es-MX" dirty="0"/>
          </a:p>
          <a:p>
            <a:r>
              <a:rPr lang="es-MX" dirty="0"/>
              <a:t>Además, promueven prácticas saludables y programas de salud para su fuerza laboral.</a:t>
            </a:r>
            <a:endParaRPr lang="es-CO" dirty="0"/>
          </a:p>
        </p:txBody>
      </p:sp>
      <p:graphicFrame>
        <p:nvGraphicFramePr>
          <p:cNvPr id="27" name="CuadroTexto 5">
            <a:extLst>
              <a:ext uri="{FF2B5EF4-FFF2-40B4-BE49-F238E27FC236}">
                <a16:creationId xmlns:a16="http://schemas.microsoft.com/office/drawing/2014/main" id="{B83B0565-815E-E6F2-E42B-FE20101EE447}"/>
              </a:ext>
            </a:extLst>
          </p:cNvPr>
          <p:cNvGraphicFramePr/>
          <p:nvPr>
            <p:extLst>
              <p:ext uri="{D42A27DB-BD31-4B8C-83A1-F6EECF244321}">
                <p14:modId xmlns:p14="http://schemas.microsoft.com/office/powerpoint/2010/main" val="229006764"/>
              </p:ext>
            </p:extLst>
          </p:nvPr>
        </p:nvGraphicFramePr>
        <p:xfrm>
          <a:off x="6326648" y="1996581"/>
          <a:ext cx="5395452" cy="3139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9784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620AD2-7DE0-EFE5-36F2-87DB68A55BF2}"/>
              </a:ext>
            </a:extLst>
          </p:cNvPr>
          <p:cNvSpPr>
            <a:spLocks noGrp="1"/>
          </p:cNvSpPr>
          <p:nvPr>
            <p:ph type="title"/>
          </p:nvPr>
        </p:nvSpPr>
        <p:spPr>
          <a:xfrm>
            <a:off x="1490817" y="658792"/>
            <a:ext cx="3317157" cy="2138039"/>
          </a:xfrm>
        </p:spPr>
        <p:txBody>
          <a:bodyPr/>
          <a:lstStyle/>
          <a:p>
            <a:r>
              <a:rPr lang="es-MX" dirty="0"/>
              <a:t>D</a:t>
            </a:r>
            <a:r>
              <a:rPr lang="es-CO" dirty="0"/>
              <a:t>atos </a:t>
            </a:r>
            <a:br>
              <a:rPr lang="es-CO" dirty="0"/>
            </a:br>
            <a:r>
              <a:rPr lang="es-CO" dirty="0"/>
              <a:t>Curiosos</a:t>
            </a:r>
          </a:p>
        </p:txBody>
      </p:sp>
      <p:sp>
        <p:nvSpPr>
          <p:cNvPr id="3" name="Marcador de número de diapositiva 2">
            <a:extLst>
              <a:ext uri="{FF2B5EF4-FFF2-40B4-BE49-F238E27FC236}">
                <a16:creationId xmlns:a16="http://schemas.microsoft.com/office/drawing/2014/main" id="{012A2A4A-2E3A-5968-AB7C-9060439F3D86}"/>
              </a:ext>
            </a:extLst>
          </p:cNvPr>
          <p:cNvSpPr>
            <a:spLocks noGrp="1"/>
          </p:cNvSpPr>
          <p:nvPr>
            <p:ph type="sldNum" sz="quarter" idx="12"/>
          </p:nvPr>
        </p:nvSpPr>
        <p:spPr/>
        <p:txBody>
          <a:bodyPr/>
          <a:lstStyle/>
          <a:p>
            <a:fld id="{B4E73946-9152-2148-B286-BEF1B04A8193}" type="slidenum">
              <a:rPr lang="en-US" smtClean="0"/>
              <a:t>11</a:t>
            </a:fld>
            <a:endParaRPr lang="en-US"/>
          </a:p>
        </p:txBody>
      </p:sp>
      <p:sp>
        <p:nvSpPr>
          <p:cNvPr id="4" name="Marcador de texto 3">
            <a:extLst>
              <a:ext uri="{FF2B5EF4-FFF2-40B4-BE49-F238E27FC236}">
                <a16:creationId xmlns:a16="http://schemas.microsoft.com/office/drawing/2014/main" id="{D8796DC7-6217-3121-D15A-0E09B993C9E1}"/>
              </a:ext>
            </a:extLst>
          </p:cNvPr>
          <p:cNvSpPr>
            <a:spLocks noGrp="1"/>
          </p:cNvSpPr>
          <p:nvPr>
            <p:ph type="body" sz="quarter" idx="13"/>
          </p:nvPr>
        </p:nvSpPr>
        <p:spPr>
          <a:xfrm>
            <a:off x="915628" y="3633306"/>
            <a:ext cx="5143501" cy="1900084"/>
          </a:xfrm>
        </p:spPr>
        <p:txBody>
          <a:bodyPr>
            <a:normAutofit fontScale="92500" lnSpcReduction="10000"/>
          </a:bodyPr>
          <a:lstStyle/>
          <a:p>
            <a:r>
              <a:rPr lang="es-MX" b="1" dirty="0"/>
              <a:t>El día del empleado en Colombia</a:t>
            </a:r>
          </a:p>
          <a:p>
            <a:r>
              <a:rPr lang="es-MX" b="1" dirty="0"/>
              <a:t> </a:t>
            </a:r>
            <a:r>
              <a:rPr lang="es-MX" dirty="0"/>
              <a:t>Algunas empresas en Colombia celebran anualmente el "Día del Empleado", el primero de mayo hacen una jornada dedicada a premiar y reconocer a sus colaboradores. Esta celebración refleja el enfoque humanista al valorar el esfuerzo y la dedicación de cada individuo. Por ejemplo, Colpatria y Avianca organizan actividades especiales para sus trabajadores en estas fechas.</a:t>
            </a:r>
            <a:endParaRPr lang="es-CO" dirty="0"/>
          </a:p>
        </p:txBody>
      </p:sp>
      <p:sp>
        <p:nvSpPr>
          <p:cNvPr id="9" name="CuadroTexto 8">
            <a:extLst>
              <a:ext uri="{FF2B5EF4-FFF2-40B4-BE49-F238E27FC236}">
                <a16:creationId xmlns:a16="http://schemas.microsoft.com/office/drawing/2014/main" id="{7D5E89E8-C028-58AD-F06C-AF29DAC85B78}"/>
              </a:ext>
            </a:extLst>
          </p:cNvPr>
          <p:cNvSpPr txBox="1"/>
          <p:nvPr/>
        </p:nvSpPr>
        <p:spPr>
          <a:xfrm>
            <a:off x="6581776" y="3416710"/>
            <a:ext cx="5220929" cy="2092881"/>
          </a:xfrm>
          <a:prstGeom prst="rect">
            <a:avLst/>
          </a:prstGeom>
          <a:noFill/>
        </p:spPr>
        <p:txBody>
          <a:bodyPr wrap="square" rtlCol="0">
            <a:spAutoFit/>
          </a:bodyPr>
          <a:lstStyle/>
          <a:p>
            <a:r>
              <a:rPr lang="es-MX" sz="1600" b="1" dirty="0"/>
              <a:t> Colombia promueve la "felicidad en el trabajo“</a:t>
            </a:r>
          </a:p>
          <a:p>
            <a:endParaRPr lang="es-MX" dirty="0"/>
          </a:p>
          <a:p>
            <a:r>
              <a:rPr lang="es-MX" sz="1600" dirty="0"/>
              <a:t>Muchas empresas en Colombia, como Alquería y Postobón, han implementado políticas para aumentar la "felicidad laboral", siguiendo el ejemplo de países como Dinamarca y Finlandia. Estas políticas incluyen desde masajes en la oficina hasta espacios de recreación y programas de bienestar mental.</a:t>
            </a:r>
            <a:endParaRPr lang="es-CO" sz="1600" dirty="0"/>
          </a:p>
        </p:txBody>
      </p:sp>
      <p:sp>
        <p:nvSpPr>
          <p:cNvPr id="10" name="CuadroTexto 9">
            <a:extLst>
              <a:ext uri="{FF2B5EF4-FFF2-40B4-BE49-F238E27FC236}">
                <a16:creationId xmlns:a16="http://schemas.microsoft.com/office/drawing/2014/main" id="{81C48D43-6753-A97F-B4CA-D6BE7B4E5522}"/>
              </a:ext>
            </a:extLst>
          </p:cNvPr>
          <p:cNvSpPr txBox="1"/>
          <p:nvPr/>
        </p:nvSpPr>
        <p:spPr>
          <a:xfrm>
            <a:off x="6245942" y="580840"/>
            <a:ext cx="5257800" cy="2215991"/>
          </a:xfrm>
          <a:prstGeom prst="rect">
            <a:avLst/>
          </a:prstGeom>
          <a:noFill/>
        </p:spPr>
        <p:txBody>
          <a:bodyPr wrap="square" rtlCol="0">
            <a:spAutoFit/>
          </a:bodyPr>
          <a:lstStyle/>
          <a:p>
            <a:pPr marL="0" indent="0">
              <a:buNone/>
            </a:pPr>
            <a:r>
              <a:rPr lang="es-MX" sz="1600" b="1" dirty="0"/>
              <a:t>El estudio de Hawthorne fue accidental</a:t>
            </a:r>
          </a:p>
          <a:p>
            <a:pPr marL="0" indent="0">
              <a:buNone/>
            </a:pPr>
            <a:endParaRPr lang="es-MX" sz="1000" dirty="0"/>
          </a:p>
          <a:p>
            <a:pPr marL="0" indent="0">
              <a:buNone/>
            </a:pPr>
            <a:r>
              <a:rPr lang="es-MX" sz="1600" dirty="0"/>
              <a:t>Los famosos experimentos de Hawthorne, liderados por Elton Mayo, se realizaron en una planta eléctrica para estudiar cómo la iluminación afectaba la productividad de los trabajadores. Curiosamente, descubrieron que no era la luz lo que importaba, sino la atención y el interés que recibían los empleados durante el estudio. Este hallazgo marcó el inicio del enfoque humanista en la administración</a:t>
            </a:r>
            <a:r>
              <a:rPr lang="es-MX" sz="1000" dirty="0"/>
              <a:t>.</a:t>
            </a:r>
            <a:endParaRPr lang="es-CO" sz="1000" dirty="0"/>
          </a:p>
        </p:txBody>
      </p:sp>
    </p:spTree>
    <p:extLst>
      <p:ext uri="{BB962C8B-B14F-4D97-AF65-F5344CB8AC3E}">
        <p14:creationId xmlns:p14="http://schemas.microsoft.com/office/powerpoint/2010/main" val="1859612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FBE87D-5DC6-B3A1-BE37-D4338BAC01E1}"/>
              </a:ext>
            </a:extLst>
          </p:cNvPr>
          <p:cNvSpPr>
            <a:spLocks noGrp="1"/>
          </p:cNvSpPr>
          <p:nvPr>
            <p:ph type="title"/>
          </p:nvPr>
        </p:nvSpPr>
        <p:spPr>
          <a:xfrm>
            <a:off x="928841" y="446084"/>
            <a:ext cx="5629275" cy="1012692"/>
          </a:xfrm>
        </p:spPr>
        <p:txBody>
          <a:bodyPr/>
          <a:lstStyle/>
          <a:p>
            <a:r>
              <a:rPr lang="es-CO" dirty="0"/>
              <a:t>Conclusiones</a:t>
            </a:r>
          </a:p>
        </p:txBody>
      </p:sp>
      <p:sp>
        <p:nvSpPr>
          <p:cNvPr id="3" name="Marcador de número de diapositiva 2">
            <a:extLst>
              <a:ext uri="{FF2B5EF4-FFF2-40B4-BE49-F238E27FC236}">
                <a16:creationId xmlns:a16="http://schemas.microsoft.com/office/drawing/2014/main" id="{8A830228-45BC-5826-2B12-657C9C6C0544}"/>
              </a:ext>
            </a:extLst>
          </p:cNvPr>
          <p:cNvSpPr>
            <a:spLocks noGrp="1"/>
          </p:cNvSpPr>
          <p:nvPr>
            <p:ph type="sldNum" sz="quarter" idx="12"/>
          </p:nvPr>
        </p:nvSpPr>
        <p:spPr/>
        <p:txBody>
          <a:bodyPr/>
          <a:lstStyle/>
          <a:p>
            <a:fld id="{B4E73946-9152-2148-B286-BEF1B04A8193}" type="slidenum">
              <a:rPr lang="en-US" smtClean="0"/>
              <a:t>12</a:t>
            </a:fld>
            <a:endParaRPr lang="en-US"/>
          </a:p>
        </p:txBody>
      </p:sp>
      <p:sp>
        <p:nvSpPr>
          <p:cNvPr id="4" name="Marcador de texto 3">
            <a:extLst>
              <a:ext uri="{FF2B5EF4-FFF2-40B4-BE49-F238E27FC236}">
                <a16:creationId xmlns:a16="http://schemas.microsoft.com/office/drawing/2014/main" id="{8DF8A6A3-F3C6-3086-6D8F-4ABD42F65E64}"/>
              </a:ext>
            </a:extLst>
          </p:cNvPr>
          <p:cNvSpPr>
            <a:spLocks noGrp="1"/>
          </p:cNvSpPr>
          <p:nvPr>
            <p:ph type="body" sz="quarter" idx="13"/>
          </p:nvPr>
        </p:nvSpPr>
        <p:spPr>
          <a:xfrm>
            <a:off x="952500" y="3606429"/>
            <a:ext cx="5143501" cy="2380243"/>
          </a:xfrm>
        </p:spPr>
        <p:txBody>
          <a:bodyPr/>
          <a:lstStyle/>
          <a:p>
            <a:r>
              <a:rPr lang="es-MX" dirty="0"/>
              <a:t>La Escuela Administrativa Humanista es fundamental en el desarrollo organizacional contemporáneo, enfatizando la gestión del talento y el bienestar de los empleados. Su legado continúa influenciando la manera en que las empresas abordan sus estrategias de recursos humanos y la centralidad del ser humano en los procesos organizativos. Fomentar un entorno humanista es clave para el éxito sostenible de las organizaciones.</a:t>
            </a:r>
            <a:endParaRPr lang="es-CO" dirty="0"/>
          </a:p>
        </p:txBody>
      </p:sp>
      <p:sp>
        <p:nvSpPr>
          <p:cNvPr id="5" name="Marcador de texto 4">
            <a:extLst>
              <a:ext uri="{FF2B5EF4-FFF2-40B4-BE49-F238E27FC236}">
                <a16:creationId xmlns:a16="http://schemas.microsoft.com/office/drawing/2014/main" id="{291AEE26-E60C-AA71-2F10-90AE77E02131}"/>
              </a:ext>
            </a:extLst>
          </p:cNvPr>
          <p:cNvSpPr>
            <a:spLocks noGrp="1"/>
          </p:cNvSpPr>
          <p:nvPr>
            <p:ph type="body" sz="quarter" idx="14"/>
          </p:nvPr>
        </p:nvSpPr>
        <p:spPr>
          <a:xfrm>
            <a:off x="952500" y="2950234"/>
            <a:ext cx="5143500" cy="602673"/>
          </a:xfrm>
        </p:spPr>
        <p:txBody>
          <a:bodyPr/>
          <a:lstStyle/>
          <a:p>
            <a:r>
              <a:rPr lang="es-CO" dirty="0"/>
              <a:t>Relevancia Actual</a:t>
            </a:r>
          </a:p>
        </p:txBody>
      </p:sp>
      <p:pic>
        <p:nvPicPr>
          <p:cNvPr id="7" name="Marcador de posición de imagen 6">
            <a:extLst>
              <a:ext uri="{FF2B5EF4-FFF2-40B4-BE49-F238E27FC236}">
                <a16:creationId xmlns:a16="http://schemas.microsoft.com/office/drawing/2014/main" id="{336EBB4C-BA34-2432-9117-D124D3C8C42B}"/>
              </a:ext>
            </a:extLst>
          </p:cNvPr>
          <p:cNvPicPr>
            <a:picLocks noGrp="1" noChangeAspect="1"/>
          </p:cNvPicPr>
          <p:nvPr>
            <p:ph type="pic" sz="quarter" idx="18"/>
          </p:nvPr>
        </p:nvPicPr>
        <p:blipFill>
          <a:blip r:embed="rId2"/>
          <a:srcRect l="3079" r="3079"/>
          <a:stretch>
            <a:fillRect/>
          </a:stretch>
        </p:blipFill>
        <p:spPr>
          <a:xfrm>
            <a:off x="6456220" y="1153397"/>
            <a:ext cx="5269055" cy="4211349"/>
          </a:xfrm>
        </p:spPr>
      </p:pic>
    </p:spTree>
    <p:extLst>
      <p:ext uri="{BB962C8B-B14F-4D97-AF65-F5344CB8AC3E}">
        <p14:creationId xmlns:p14="http://schemas.microsoft.com/office/powerpoint/2010/main" val="50419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Graphic 6" descr="Smiling Face with No Fill">
            <a:extLst>
              <a:ext uri="{FF2B5EF4-FFF2-40B4-BE49-F238E27FC236}">
                <a16:creationId xmlns:a16="http://schemas.microsoft.com/office/drawing/2014/main" id="{F7F043A8-C7BC-0DB6-39DE-652B4966C5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7312" y="1263012"/>
            <a:ext cx="4331976" cy="4331976"/>
          </a:xfrm>
          <a:prstGeom prst="rect">
            <a:avLst/>
          </a:prstGeom>
        </p:spPr>
      </p:pic>
      <p:sp>
        <p:nvSpPr>
          <p:cNvPr id="3" name="CuadroTexto 2">
            <a:extLst>
              <a:ext uri="{FF2B5EF4-FFF2-40B4-BE49-F238E27FC236}">
                <a16:creationId xmlns:a16="http://schemas.microsoft.com/office/drawing/2014/main" id="{D2668DEC-0A75-273C-84AF-B5131CD42019}"/>
              </a:ext>
            </a:extLst>
          </p:cNvPr>
          <p:cNvSpPr txBox="1"/>
          <p:nvPr/>
        </p:nvSpPr>
        <p:spPr>
          <a:xfrm>
            <a:off x="1782313" y="1136801"/>
            <a:ext cx="5607908" cy="3254321"/>
          </a:xfrm>
          <a:prstGeom prst="rect">
            <a:avLst/>
          </a:prstGeom>
        </p:spPr>
        <p:txBody>
          <a:bodyPr vert="horz" lIns="91440" tIns="45720" rIns="91440" bIns="45720" rtlCol="0" anchor="b">
            <a:normAutofit/>
          </a:bodyPr>
          <a:lstStyle/>
          <a:p>
            <a:pPr>
              <a:lnSpc>
                <a:spcPct val="89000"/>
              </a:lnSpc>
              <a:spcBef>
                <a:spcPct val="0"/>
              </a:spcBef>
              <a:spcAft>
                <a:spcPts val="600"/>
              </a:spcAft>
            </a:pPr>
            <a:r>
              <a:rPr lang="en-US" sz="7000" cap="all" dirty="0">
                <a:solidFill>
                  <a:schemeClr val="tx2"/>
                </a:solidFill>
                <a:latin typeface="+mj-lt"/>
                <a:ea typeface="+mj-ea"/>
                <a:cs typeface="+mj-cs"/>
              </a:rPr>
              <a:t>MUCHAS GRACIAS </a:t>
            </a:r>
          </a:p>
        </p:txBody>
      </p:sp>
      <p:sp>
        <p:nvSpPr>
          <p:cNvPr id="2" name="Marcador de número de diapositiva 1">
            <a:extLst>
              <a:ext uri="{FF2B5EF4-FFF2-40B4-BE49-F238E27FC236}">
                <a16:creationId xmlns:a16="http://schemas.microsoft.com/office/drawing/2014/main" id="{78C39D4A-B40F-E1E7-0D2D-B9F378840660}"/>
              </a:ext>
            </a:extLst>
          </p:cNvPr>
          <p:cNvSpPr>
            <a:spLocks noGrp="1"/>
          </p:cNvSpPr>
          <p:nvPr>
            <p:ph type="sldNum" sz="quarter" idx="4294967295"/>
          </p:nvPr>
        </p:nvSpPr>
        <p:spPr>
          <a:xfrm>
            <a:off x="9830683" y="6453386"/>
            <a:ext cx="1596292" cy="404614"/>
          </a:xfrm>
        </p:spPr>
        <p:txBody>
          <a:bodyPr vert="horz" lIns="91440" tIns="45720" rIns="91440" bIns="45720" rtlCol="0" anchor="ctr">
            <a:normAutofit/>
          </a:bodyPr>
          <a:lstStyle/>
          <a:p>
            <a:pPr>
              <a:spcAft>
                <a:spcPts val="600"/>
              </a:spcAft>
            </a:pPr>
            <a:endParaRPr lang="en-US" b="0"/>
          </a:p>
          <a:p>
            <a:pPr>
              <a:spcAft>
                <a:spcPts val="600"/>
              </a:spcAft>
            </a:pPr>
            <a:endParaRPr lang="en-US"/>
          </a:p>
        </p:txBody>
      </p:sp>
    </p:spTree>
    <p:extLst>
      <p:ext uri="{BB962C8B-B14F-4D97-AF65-F5344CB8AC3E}">
        <p14:creationId xmlns:p14="http://schemas.microsoft.com/office/powerpoint/2010/main" val="3741626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B173D8-7F5C-53EB-797B-88043F0B9555}"/>
              </a:ext>
            </a:extLst>
          </p:cNvPr>
          <p:cNvSpPr>
            <a:spLocks noGrp="1"/>
          </p:cNvSpPr>
          <p:nvPr>
            <p:ph type="title"/>
          </p:nvPr>
        </p:nvSpPr>
        <p:spPr>
          <a:xfrm>
            <a:off x="968170" y="622307"/>
            <a:ext cx="5629275" cy="2138039"/>
          </a:xfrm>
        </p:spPr>
        <p:txBody>
          <a:bodyPr/>
          <a:lstStyle/>
          <a:p>
            <a:r>
              <a:rPr lang="es-CO" dirty="0"/>
              <a:t>Definición y Origen</a:t>
            </a:r>
          </a:p>
        </p:txBody>
      </p:sp>
      <p:sp>
        <p:nvSpPr>
          <p:cNvPr id="3" name="Marcador de número de diapositiva 2">
            <a:extLst>
              <a:ext uri="{FF2B5EF4-FFF2-40B4-BE49-F238E27FC236}">
                <a16:creationId xmlns:a16="http://schemas.microsoft.com/office/drawing/2014/main" id="{07D8FF69-2B74-6BA9-DC22-E4E27D07BB7E}"/>
              </a:ext>
            </a:extLst>
          </p:cNvPr>
          <p:cNvSpPr>
            <a:spLocks noGrp="1"/>
          </p:cNvSpPr>
          <p:nvPr>
            <p:ph type="sldNum" sz="quarter" idx="12"/>
          </p:nvPr>
        </p:nvSpPr>
        <p:spPr/>
        <p:txBody>
          <a:bodyPr/>
          <a:lstStyle/>
          <a:p>
            <a:fld id="{B4E73946-9152-2148-B286-BEF1B04A8193}" type="slidenum">
              <a:rPr lang="en-US" smtClean="0"/>
              <a:t>2</a:t>
            </a:fld>
            <a:endParaRPr lang="en-US"/>
          </a:p>
        </p:txBody>
      </p:sp>
      <p:sp>
        <p:nvSpPr>
          <p:cNvPr id="4" name="Marcador de texto 3">
            <a:extLst>
              <a:ext uri="{FF2B5EF4-FFF2-40B4-BE49-F238E27FC236}">
                <a16:creationId xmlns:a16="http://schemas.microsoft.com/office/drawing/2014/main" id="{C800277A-1648-F964-6746-F210254B6FFD}"/>
              </a:ext>
            </a:extLst>
          </p:cNvPr>
          <p:cNvSpPr>
            <a:spLocks noGrp="1"/>
          </p:cNvSpPr>
          <p:nvPr>
            <p:ph type="body" sz="quarter" idx="13"/>
          </p:nvPr>
        </p:nvSpPr>
        <p:spPr>
          <a:xfrm>
            <a:off x="968169" y="3363019"/>
            <a:ext cx="5143501" cy="2380243"/>
          </a:xfrm>
        </p:spPr>
        <p:txBody>
          <a:bodyPr/>
          <a:lstStyle/>
          <a:p>
            <a:r>
              <a:rPr lang="es-MX" dirty="0"/>
              <a:t>La Escuela Administrativa Humanista se centra en el valor del ser humano dentro de las organizaciones. Su objetivo principal es promover un enfoque que combine la gestión eficiente con la consideración del bienestar y desarrollo de las personas. Nació como una respuesta a los enfoques más mecanicistas de la administración, resaltando la importancia de la motivación y la satisfacción de los empleados.</a:t>
            </a:r>
            <a:endParaRPr lang="es-CO" dirty="0"/>
          </a:p>
        </p:txBody>
      </p:sp>
      <p:sp>
        <p:nvSpPr>
          <p:cNvPr id="5" name="Marcador de texto 4">
            <a:extLst>
              <a:ext uri="{FF2B5EF4-FFF2-40B4-BE49-F238E27FC236}">
                <a16:creationId xmlns:a16="http://schemas.microsoft.com/office/drawing/2014/main" id="{89241AD5-AC9C-2A7B-3153-C6ED19972185}"/>
              </a:ext>
            </a:extLst>
          </p:cNvPr>
          <p:cNvSpPr>
            <a:spLocks noGrp="1"/>
          </p:cNvSpPr>
          <p:nvPr>
            <p:ph type="body" sz="quarter" idx="14"/>
          </p:nvPr>
        </p:nvSpPr>
        <p:spPr>
          <a:xfrm>
            <a:off x="1211057" y="2760346"/>
            <a:ext cx="5143500" cy="602673"/>
          </a:xfrm>
        </p:spPr>
        <p:txBody>
          <a:bodyPr/>
          <a:lstStyle/>
          <a:p>
            <a:r>
              <a:rPr lang="es-CO" dirty="0"/>
              <a:t>Concepto Fundamental</a:t>
            </a:r>
          </a:p>
        </p:txBody>
      </p:sp>
      <p:pic>
        <p:nvPicPr>
          <p:cNvPr id="7" name="Marcador de posición de imagen 6">
            <a:extLst>
              <a:ext uri="{FF2B5EF4-FFF2-40B4-BE49-F238E27FC236}">
                <a16:creationId xmlns:a16="http://schemas.microsoft.com/office/drawing/2014/main" id="{67DF5E91-B0CA-131F-B717-F0589050FEE8}"/>
              </a:ext>
            </a:extLst>
          </p:cNvPr>
          <p:cNvPicPr>
            <a:picLocks noGrp="1" noChangeAspect="1"/>
          </p:cNvPicPr>
          <p:nvPr>
            <p:ph type="pic" sz="quarter" idx="18"/>
          </p:nvPr>
        </p:nvPicPr>
        <p:blipFill>
          <a:blip r:embed="rId2"/>
          <a:srcRect t="20030" b="20030"/>
          <a:stretch>
            <a:fillRect/>
          </a:stretch>
        </p:blipFill>
        <p:spPr>
          <a:xfrm>
            <a:off x="6597445" y="946920"/>
            <a:ext cx="5113721" cy="4087197"/>
          </a:xfrm>
        </p:spPr>
      </p:pic>
    </p:spTree>
    <p:extLst>
      <p:ext uri="{BB962C8B-B14F-4D97-AF65-F5344CB8AC3E}">
        <p14:creationId xmlns:p14="http://schemas.microsoft.com/office/powerpoint/2010/main" val="193207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878724-3705-43B0-E7E0-32EA9624CFE6}"/>
              </a:ext>
            </a:extLst>
          </p:cNvPr>
          <p:cNvSpPr>
            <a:spLocks noGrp="1"/>
          </p:cNvSpPr>
          <p:nvPr>
            <p:ph type="title"/>
          </p:nvPr>
        </p:nvSpPr>
        <p:spPr>
          <a:xfrm>
            <a:off x="1007500" y="446084"/>
            <a:ext cx="7661274" cy="2069086"/>
          </a:xfrm>
        </p:spPr>
        <p:txBody>
          <a:bodyPr/>
          <a:lstStyle/>
          <a:p>
            <a:r>
              <a:rPr lang="es-CO" dirty="0"/>
              <a:t>Historia y Fundador</a:t>
            </a:r>
          </a:p>
        </p:txBody>
      </p:sp>
      <p:sp>
        <p:nvSpPr>
          <p:cNvPr id="3" name="Marcador de número de diapositiva 2">
            <a:extLst>
              <a:ext uri="{FF2B5EF4-FFF2-40B4-BE49-F238E27FC236}">
                <a16:creationId xmlns:a16="http://schemas.microsoft.com/office/drawing/2014/main" id="{E2BEED83-D6A8-8FB8-6DA4-42214D9EB6E4}"/>
              </a:ext>
            </a:extLst>
          </p:cNvPr>
          <p:cNvSpPr>
            <a:spLocks noGrp="1"/>
          </p:cNvSpPr>
          <p:nvPr>
            <p:ph type="sldNum" sz="quarter" idx="12"/>
          </p:nvPr>
        </p:nvSpPr>
        <p:spPr/>
        <p:txBody>
          <a:bodyPr/>
          <a:lstStyle/>
          <a:p>
            <a:fld id="{B4E73946-9152-2148-B286-BEF1B04A8193}" type="slidenum">
              <a:rPr lang="en-US" smtClean="0"/>
              <a:t>3</a:t>
            </a:fld>
            <a:endParaRPr lang="en-US"/>
          </a:p>
        </p:txBody>
      </p:sp>
      <p:sp>
        <p:nvSpPr>
          <p:cNvPr id="4" name="Marcador de texto 3">
            <a:extLst>
              <a:ext uri="{FF2B5EF4-FFF2-40B4-BE49-F238E27FC236}">
                <a16:creationId xmlns:a16="http://schemas.microsoft.com/office/drawing/2014/main" id="{DB89BEBF-28E3-6FA3-2AEC-71F296CC4EA2}"/>
              </a:ext>
            </a:extLst>
          </p:cNvPr>
          <p:cNvSpPr>
            <a:spLocks noGrp="1"/>
          </p:cNvSpPr>
          <p:nvPr>
            <p:ph type="body" sz="quarter" idx="13"/>
          </p:nvPr>
        </p:nvSpPr>
        <p:spPr>
          <a:xfrm>
            <a:off x="1073446" y="3272413"/>
            <a:ext cx="3283527" cy="2380243"/>
          </a:xfrm>
        </p:spPr>
        <p:txBody>
          <a:bodyPr>
            <a:normAutofit fontScale="92500" lnSpcReduction="10000"/>
          </a:bodyPr>
          <a:lstStyle/>
          <a:p>
            <a:r>
              <a:rPr lang="es-MX" dirty="0"/>
              <a:t>La Escuela Administrativa Humanista es atribuida a autores como Elton Mayo, quien con sus experimentos en Hawthorne puso de manifiesto la importancia del entorno social en el trabajo. Su investigación introdujo el concepto de que el bienestar de los empleados afecta la productividad. Esta escuela busca el desarrollo integral del individuo en el ambiente laboral.</a:t>
            </a:r>
            <a:endParaRPr lang="es-CO" dirty="0"/>
          </a:p>
        </p:txBody>
      </p:sp>
      <p:sp>
        <p:nvSpPr>
          <p:cNvPr id="5" name="Marcador de texto 4">
            <a:extLst>
              <a:ext uri="{FF2B5EF4-FFF2-40B4-BE49-F238E27FC236}">
                <a16:creationId xmlns:a16="http://schemas.microsoft.com/office/drawing/2014/main" id="{65247794-380C-30D1-47F5-A4D32C16D2F9}"/>
              </a:ext>
            </a:extLst>
          </p:cNvPr>
          <p:cNvSpPr>
            <a:spLocks noGrp="1"/>
          </p:cNvSpPr>
          <p:nvPr>
            <p:ph type="body" sz="quarter" idx="14"/>
          </p:nvPr>
        </p:nvSpPr>
        <p:spPr>
          <a:xfrm>
            <a:off x="1073446" y="2670748"/>
            <a:ext cx="3283527" cy="602673"/>
          </a:xfrm>
        </p:spPr>
        <p:txBody>
          <a:bodyPr/>
          <a:lstStyle/>
          <a:p>
            <a:r>
              <a:rPr lang="es-CO" dirty="0"/>
              <a:t>Fundador Principal</a:t>
            </a:r>
          </a:p>
        </p:txBody>
      </p:sp>
      <p:sp>
        <p:nvSpPr>
          <p:cNvPr id="6" name="Marcador de texto 5">
            <a:extLst>
              <a:ext uri="{FF2B5EF4-FFF2-40B4-BE49-F238E27FC236}">
                <a16:creationId xmlns:a16="http://schemas.microsoft.com/office/drawing/2014/main" id="{730BD700-B806-3104-2954-A8C82A83D109}"/>
              </a:ext>
            </a:extLst>
          </p:cNvPr>
          <p:cNvSpPr>
            <a:spLocks noGrp="1"/>
          </p:cNvSpPr>
          <p:nvPr>
            <p:ph type="body" sz="quarter" idx="16"/>
          </p:nvPr>
        </p:nvSpPr>
        <p:spPr>
          <a:xfrm>
            <a:off x="4838137" y="2092208"/>
            <a:ext cx="3283527" cy="602673"/>
          </a:xfrm>
        </p:spPr>
        <p:txBody>
          <a:bodyPr/>
          <a:lstStyle/>
          <a:p>
            <a:r>
              <a:rPr lang="es-CO" dirty="0"/>
              <a:t>Personajes Clave</a:t>
            </a:r>
          </a:p>
        </p:txBody>
      </p:sp>
      <p:sp>
        <p:nvSpPr>
          <p:cNvPr id="7" name="Marcador de texto 6">
            <a:extLst>
              <a:ext uri="{FF2B5EF4-FFF2-40B4-BE49-F238E27FC236}">
                <a16:creationId xmlns:a16="http://schemas.microsoft.com/office/drawing/2014/main" id="{98200ADF-88BC-B7B3-7A95-D00E03064F28}"/>
              </a:ext>
            </a:extLst>
          </p:cNvPr>
          <p:cNvSpPr>
            <a:spLocks noGrp="1"/>
          </p:cNvSpPr>
          <p:nvPr>
            <p:ph type="body" sz="quarter" idx="17"/>
          </p:nvPr>
        </p:nvSpPr>
        <p:spPr>
          <a:xfrm>
            <a:off x="4838137" y="2694881"/>
            <a:ext cx="3283527" cy="2380239"/>
          </a:xfrm>
        </p:spPr>
        <p:txBody>
          <a:bodyPr>
            <a:normAutofit lnSpcReduction="10000"/>
          </a:bodyPr>
          <a:lstStyle/>
          <a:p>
            <a:r>
              <a:rPr lang="es-MX" dirty="0"/>
              <a:t>Además de Mayo, otros teóricos como Douglas McGregor, con su Teoría X y Teoría Y, también han influido en esta escuela. Estas teorías sugieren que los gerentes deben adoptar enfoques que fomenten la autoestima y la autosatisfacción de los trabajadores, promoviendo un mejor desempeño organizacional.</a:t>
            </a:r>
            <a:endParaRPr lang="es-CO" dirty="0"/>
          </a:p>
        </p:txBody>
      </p:sp>
      <p:pic>
        <p:nvPicPr>
          <p:cNvPr id="9" name="Marcador de posición de imagen 8">
            <a:extLst>
              <a:ext uri="{FF2B5EF4-FFF2-40B4-BE49-F238E27FC236}">
                <a16:creationId xmlns:a16="http://schemas.microsoft.com/office/drawing/2014/main" id="{39DEA121-F2EB-9E9E-4B33-5DFB71C843BF}"/>
              </a:ext>
            </a:extLst>
          </p:cNvPr>
          <p:cNvPicPr>
            <a:picLocks noGrp="1" noChangeAspect="1"/>
          </p:cNvPicPr>
          <p:nvPr>
            <p:ph type="pic" sz="quarter" idx="18"/>
          </p:nvPr>
        </p:nvPicPr>
        <p:blipFill>
          <a:blip r:embed="rId2"/>
          <a:srcRect l="28693" r="28693"/>
          <a:stretch>
            <a:fillRect/>
          </a:stretch>
        </p:blipFill>
        <p:spPr/>
      </p:pic>
    </p:spTree>
    <p:extLst>
      <p:ext uri="{BB962C8B-B14F-4D97-AF65-F5344CB8AC3E}">
        <p14:creationId xmlns:p14="http://schemas.microsoft.com/office/powerpoint/2010/main" val="2462794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ACB7DC-A35C-1B1D-0512-9D5B9EDC50FF}"/>
              </a:ext>
            </a:extLst>
          </p:cNvPr>
          <p:cNvSpPr>
            <a:spLocks noGrp="1"/>
          </p:cNvSpPr>
          <p:nvPr>
            <p:ph type="title"/>
          </p:nvPr>
        </p:nvSpPr>
        <p:spPr>
          <a:xfrm>
            <a:off x="1076325" y="467591"/>
            <a:ext cx="7661275" cy="2057400"/>
          </a:xfrm>
        </p:spPr>
        <p:txBody>
          <a:bodyPr/>
          <a:lstStyle/>
          <a:p>
            <a:r>
              <a:rPr lang="es-CO" dirty="0"/>
              <a:t>Ubicación de Surgimiento</a:t>
            </a:r>
          </a:p>
        </p:txBody>
      </p:sp>
      <p:sp>
        <p:nvSpPr>
          <p:cNvPr id="3" name="Marcador de número de diapositiva 2">
            <a:extLst>
              <a:ext uri="{FF2B5EF4-FFF2-40B4-BE49-F238E27FC236}">
                <a16:creationId xmlns:a16="http://schemas.microsoft.com/office/drawing/2014/main" id="{311B9D77-11FE-03FE-9D34-7DC9A3C713FE}"/>
              </a:ext>
            </a:extLst>
          </p:cNvPr>
          <p:cNvSpPr>
            <a:spLocks noGrp="1"/>
          </p:cNvSpPr>
          <p:nvPr>
            <p:ph type="sldNum" sz="quarter" idx="12"/>
          </p:nvPr>
        </p:nvSpPr>
        <p:spPr/>
        <p:txBody>
          <a:bodyPr/>
          <a:lstStyle/>
          <a:p>
            <a:fld id="{B4E73946-9152-2148-B286-BEF1B04A8193}" type="slidenum">
              <a:rPr lang="en-US" smtClean="0"/>
              <a:t>4</a:t>
            </a:fld>
            <a:endParaRPr lang="en-US"/>
          </a:p>
        </p:txBody>
      </p:sp>
      <p:sp>
        <p:nvSpPr>
          <p:cNvPr id="4" name="Marcador de texto 3">
            <a:extLst>
              <a:ext uri="{FF2B5EF4-FFF2-40B4-BE49-F238E27FC236}">
                <a16:creationId xmlns:a16="http://schemas.microsoft.com/office/drawing/2014/main" id="{323228F4-70AF-6F8D-3EDC-B9B4DCA5E287}"/>
              </a:ext>
            </a:extLst>
          </p:cNvPr>
          <p:cNvSpPr>
            <a:spLocks noGrp="1"/>
          </p:cNvSpPr>
          <p:nvPr>
            <p:ph type="body" sz="quarter" idx="13"/>
          </p:nvPr>
        </p:nvSpPr>
        <p:spPr>
          <a:xfrm>
            <a:off x="790635" y="3435423"/>
            <a:ext cx="3283527" cy="2380243"/>
          </a:xfrm>
        </p:spPr>
        <p:txBody>
          <a:bodyPr/>
          <a:lstStyle/>
          <a:p>
            <a:r>
              <a:rPr lang="es-MX" dirty="0"/>
              <a:t>La Escuela Administrativa Humanista emergió en Estados Unidos, particularmente en las décadas de 1920 y 1930. En este periodo, el enfoque hacia la administración cambió, dando mayor protagonismo a la psicología y las dinámicas de grupo.</a:t>
            </a:r>
            <a:endParaRPr lang="es-CO" dirty="0"/>
          </a:p>
        </p:txBody>
      </p:sp>
      <p:sp>
        <p:nvSpPr>
          <p:cNvPr id="5" name="Marcador de texto 4">
            <a:extLst>
              <a:ext uri="{FF2B5EF4-FFF2-40B4-BE49-F238E27FC236}">
                <a16:creationId xmlns:a16="http://schemas.microsoft.com/office/drawing/2014/main" id="{27CA7A39-A6DF-54F0-CABE-F96E03D11AF5}"/>
              </a:ext>
            </a:extLst>
          </p:cNvPr>
          <p:cNvSpPr>
            <a:spLocks noGrp="1"/>
          </p:cNvSpPr>
          <p:nvPr>
            <p:ph type="body" sz="quarter" idx="14"/>
          </p:nvPr>
        </p:nvSpPr>
        <p:spPr>
          <a:xfrm>
            <a:off x="837873" y="2826327"/>
            <a:ext cx="3283527" cy="602673"/>
          </a:xfrm>
        </p:spPr>
        <p:txBody>
          <a:bodyPr/>
          <a:lstStyle/>
          <a:p>
            <a:r>
              <a:rPr lang="es-CO" dirty="0"/>
              <a:t>Contexto Americano</a:t>
            </a:r>
          </a:p>
        </p:txBody>
      </p:sp>
      <p:sp>
        <p:nvSpPr>
          <p:cNvPr id="6" name="Marcador de texto 5">
            <a:extLst>
              <a:ext uri="{FF2B5EF4-FFF2-40B4-BE49-F238E27FC236}">
                <a16:creationId xmlns:a16="http://schemas.microsoft.com/office/drawing/2014/main" id="{F7E1466A-476A-9512-8E83-2CE9E707F9C0}"/>
              </a:ext>
            </a:extLst>
          </p:cNvPr>
          <p:cNvSpPr>
            <a:spLocks noGrp="1"/>
          </p:cNvSpPr>
          <p:nvPr>
            <p:ph type="body" sz="quarter" idx="15"/>
          </p:nvPr>
        </p:nvSpPr>
        <p:spPr>
          <a:xfrm>
            <a:off x="4619680" y="2832750"/>
            <a:ext cx="3283527" cy="602673"/>
          </a:xfrm>
        </p:spPr>
        <p:txBody>
          <a:bodyPr/>
          <a:lstStyle/>
          <a:p>
            <a:r>
              <a:rPr lang="es-CO" dirty="0"/>
              <a:t>Entornos Industriales</a:t>
            </a:r>
          </a:p>
        </p:txBody>
      </p:sp>
      <p:sp>
        <p:nvSpPr>
          <p:cNvPr id="7" name="Marcador de texto 6">
            <a:extLst>
              <a:ext uri="{FF2B5EF4-FFF2-40B4-BE49-F238E27FC236}">
                <a16:creationId xmlns:a16="http://schemas.microsoft.com/office/drawing/2014/main" id="{66691D79-07EA-91B8-9B57-B46D709F7FFC}"/>
              </a:ext>
            </a:extLst>
          </p:cNvPr>
          <p:cNvSpPr>
            <a:spLocks noGrp="1"/>
          </p:cNvSpPr>
          <p:nvPr>
            <p:ph type="body" sz="quarter" idx="16"/>
          </p:nvPr>
        </p:nvSpPr>
        <p:spPr>
          <a:xfrm>
            <a:off x="8734323" y="2826327"/>
            <a:ext cx="3283527" cy="602673"/>
          </a:xfrm>
        </p:spPr>
        <p:txBody>
          <a:bodyPr/>
          <a:lstStyle/>
          <a:p>
            <a:r>
              <a:rPr lang="es-CO" dirty="0"/>
              <a:t>Educación y Teoría</a:t>
            </a:r>
          </a:p>
        </p:txBody>
      </p:sp>
      <p:sp>
        <p:nvSpPr>
          <p:cNvPr id="8" name="Marcador de texto 7">
            <a:extLst>
              <a:ext uri="{FF2B5EF4-FFF2-40B4-BE49-F238E27FC236}">
                <a16:creationId xmlns:a16="http://schemas.microsoft.com/office/drawing/2014/main" id="{9A697F6F-BBCF-F921-935C-A94D1E9509EA}"/>
              </a:ext>
            </a:extLst>
          </p:cNvPr>
          <p:cNvSpPr>
            <a:spLocks noGrp="1"/>
          </p:cNvSpPr>
          <p:nvPr>
            <p:ph type="body" sz="quarter" idx="17"/>
          </p:nvPr>
        </p:nvSpPr>
        <p:spPr>
          <a:xfrm>
            <a:off x="4572442" y="3435423"/>
            <a:ext cx="3283527" cy="2380239"/>
          </a:xfrm>
        </p:spPr>
        <p:txBody>
          <a:bodyPr/>
          <a:lstStyle/>
          <a:p>
            <a:r>
              <a:rPr lang="es-MX"/>
              <a:t>La Revolución Industrial había llevado a una mayor necesidad de entender cómo optimizar el trabajo humano. Esto generó un interés en investigar el impacto de factores sociales y emocionales sobre la productividad en fábricas y empresas.</a:t>
            </a:r>
            <a:endParaRPr lang="es-CO"/>
          </a:p>
        </p:txBody>
      </p:sp>
      <p:sp>
        <p:nvSpPr>
          <p:cNvPr id="9" name="Marcador de texto 8">
            <a:extLst>
              <a:ext uri="{FF2B5EF4-FFF2-40B4-BE49-F238E27FC236}">
                <a16:creationId xmlns:a16="http://schemas.microsoft.com/office/drawing/2014/main" id="{8323F798-5364-6AA7-2EB5-D199BCD33415}"/>
              </a:ext>
            </a:extLst>
          </p:cNvPr>
          <p:cNvSpPr>
            <a:spLocks noGrp="1"/>
          </p:cNvSpPr>
          <p:nvPr>
            <p:ph type="body" sz="quarter" idx="18"/>
          </p:nvPr>
        </p:nvSpPr>
        <p:spPr>
          <a:xfrm>
            <a:off x="8521643" y="3429000"/>
            <a:ext cx="3283527" cy="2380235"/>
          </a:xfrm>
        </p:spPr>
        <p:txBody>
          <a:bodyPr/>
          <a:lstStyle/>
          <a:p>
            <a:r>
              <a:rPr lang="es-MX" dirty="0"/>
              <a:t>Las universidades y escuelas de negocios de la época comenzaron a integrar estas ideas, ampliando el estudio de la administración más allá de solo técnicas de gestión, hacia la inclusión del comportamiento humano.</a:t>
            </a:r>
            <a:endParaRPr lang="es-CO" dirty="0"/>
          </a:p>
        </p:txBody>
      </p:sp>
    </p:spTree>
    <p:extLst>
      <p:ext uri="{BB962C8B-B14F-4D97-AF65-F5344CB8AC3E}">
        <p14:creationId xmlns:p14="http://schemas.microsoft.com/office/powerpoint/2010/main" val="796714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6C3D81-1EFA-8608-A2F7-87216153721C}"/>
              </a:ext>
            </a:extLst>
          </p:cNvPr>
          <p:cNvSpPr>
            <a:spLocks noGrp="1"/>
          </p:cNvSpPr>
          <p:nvPr>
            <p:ph type="title"/>
          </p:nvPr>
        </p:nvSpPr>
        <p:spPr>
          <a:xfrm>
            <a:off x="860015" y="439662"/>
            <a:ext cx="7661275" cy="2057400"/>
          </a:xfrm>
        </p:spPr>
        <p:txBody>
          <a:bodyPr/>
          <a:lstStyle/>
          <a:p>
            <a:r>
              <a:rPr lang="es-CO" dirty="0"/>
              <a:t>Características Principales</a:t>
            </a:r>
          </a:p>
        </p:txBody>
      </p:sp>
      <p:sp>
        <p:nvSpPr>
          <p:cNvPr id="3" name="Marcador de número de diapositiva 2">
            <a:extLst>
              <a:ext uri="{FF2B5EF4-FFF2-40B4-BE49-F238E27FC236}">
                <a16:creationId xmlns:a16="http://schemas.microsoft.com/office/drawing/2014/main" id="{60F13116-012C-55A3-5EC9-C10DDE8C5505}"/>
              </a:ext>
            </a:extLst>
          </p:cNvPr>
          <p:cNvSpPr>
            <a:spLocks noGrp="1"/>
          </p:cNvSpPr>
          <p:nvPr>
            <p:ph type="sldNum" sz="quarter" idx="12"/>
          </p:nvPr>
        </p:nvSpPr>
        <p:spPr/>
        <p:txBody>
          <a:bodyPr/>
          <a:lstStyle/>
          <a:p>
            <a:fld id="{B4E73946-9152-2148-B286-BEF1B04A8193}" type="slidenum">
              <a:rPr lang="en-US" smtClean="0"/>
              <a:t>5</a:t>
            </a:fld>
            <a:endParaRPr lang="en-US"/>
          </a:p>
        </p:txBody>
      </p:sp>
      <p:sp>
        <p:nvSpPr>
          <p:cNvPr id="4" name="Marcador de texto 3">
            <a:extLst>
              <a:ext uri="{FF2B5EF4-FFF2-40B4-BE49-F238E27FC236}">
                <a16:creationId xmlns:a16="http://schemas.microsoft.com/office/drawing/2014/main" id="{1292A116-B44E-817E-AF6D-F1FDDF115F44}"/>
              </a:ext>
            </a:extLst>
          </p:cNvPr>
          <p:cNvSpPr>
            <a:spLocks noGrp="1"/>
          </p:cNvSpPr>
          <p:nvPr>
            <p:ph type="body" sz="quarter" idx="13"/>
          </p:nvPr>
        </p:nvSpPr>
        <p:spPr>
          <a:xfrm>
            <a:off x="999702" y="3322465"/>
            <a:ext cx="3283527" cy="2380243"/>
          </a:xfrm>
        </p:spPr>
        <p:txBody>
          <a:bodyPr>
            <a:normAutofit lnSpcReduction="10000"/>
          </a:bodyPr>
          <a:lstStyle/>
          <a:p>
            <a:r>
              <a:rPr lang="es-MX" dirty="0"/>
              <a:t>La Escuela Administrativa Humanista se centra en el bienestar y la motivación de los empleados. Considera que las personas son el recurso más valioso dentro de una organización. Este enfoque busca generar un ambiente de trabajo positivo donde los individuos se sientan valorados, lo que resulta en mayor productividad y satisfacción laboral.</a:t>
            </a:r>
            <a:endParaRPr lang="es-CO" dirty="0"/>
          </a:p>
        </p:txBody>
      </p:sp>
      <p:sp>
        <p:nvSpPr>
          <p:cNvPr id="5" name="Marcador de texto 4">
            <a:extLst>
              <a:ext uri="{FF2B5EF4-FFF2-40B4-BE49-F238E27FC236}">
                <a16:creationId xmlns:a16="http://schemas.microsoft.com/office/drawing/2014/main" id="{95C70ADF-8197-5DF5-23C7-1A10C46C87F5}"/>
              </a:ext>
            </a:extLst>
          </p:cNvPr>
          <p:cNvSpPr>
            <a:spLocks noGrp="1"/>
          </p:cNvSpPr>
          <p:nvPr>
            <p:ph type="body" sz="quarter" idx="14"/>
          </p:nvPr>
        </p:nvSpPr>
        <p:spPr>
          <a:xfrm>
            <a:off x="999703" y="2719792"/>
            <a:ext cx="3283527" cy="602673"/>
          </a:xfrm>
        </p:spPr>
        <p:txBody>
          <a:bodyPr/>
          <a:lstStyle/>
          <a:p>
            <a:r>
              <a:rPr lang="es-CO" dirty="0"/>
              <a:t>Enfoque en las Personas</a:t>
            </a:r>
          </a:p>
        </p:txBody>
      </p:sp>
      <p:sp>
        <p:nvSpPr>
          <p:cNvPr id="6" name="Marcador de texto 5">
            <a:extLst>
              <a:ext uri="{FF2B5EF4-FFF2-40B4-BE49-F238E27FC236}">
                <a16:creationId xmlns:a16="http://schemas.microsoft.com/office/drawing/2014/main" id="{B2C8F023-ED73-05DB-6536-4A5591CC5FCB}"/>
              </a:ext>
            </a:extLst>
          </p:cNvPr>
          <p:cNvSpPr>
            <a:spLocks noGrp="1"/>
          </p:cNvSpPr>
          <p:nvPr>
            <p:ph type="body" sz="quarter" idx="15"/>
          </p:nvPr>
        </p:nvSpPr>
        <p:spPr>
          <a:xfrm>
            <a:off x="4690652" y="2549123"/>
            <a:ext cx="3283527" cy="602673"/>
          </a:xfrm>
        </p:spPr>
        <p:txBody>
          <a:bodyPr/>
          <a:lstStyle/>
          <a:p>
            <a:r>
              <a:rPr lang="es-CO" dirty="0"/>
              <a:t>Perspectiva Holística</a:t>
            </a:r>
          </a:p>
        </p:txBody>
      </p:sp>
      <p:sp>
        <p:nvSpPr>
          <p:cNvPr id="7" name="Marcador de texto 6">
            <a:extLst>
              <a:ext uri="{FF2B5EF4-FFF2-40B4-BE49-F238E27FC236}">
                <a16:creationId xmlns:a16="http://schemas.microsoft.com/office/drawing/2014/main" id="{94AA5DA7-BE81-0666-D303-027056E47594}"/>
              </a:ext>
            </a:extLst>
          </p:cNvPr>
          <p:cNvSpPr>
            <a:spLocks noGrp="1"/>
          </p:cNvSpPr>
          <p:nvPr>
            <p:ph type="body" sz="quarter" idx="16"/>
          </p:nvPr>
        </p:nvSpPr>
        <p:spPr>
          <a:xfrm>
            <a:off x="8883248" y="2059022"/>
            <a:ext cx="3283527" cy="602673"/>
          </a:xfrm>
        </p:spPr>
        <p:txBody>
          <a:bodyPr/>
          <a:lstStyle/>
          <a:p>
            <a:r>
              <a:rPr lang="es-CO" dirty="0"/>
              <a:t>Valoración de la Emoción</a:t>
            </a:r>
          </a:p>
        </p:txBody>
      </p:sp>
      <p:sp>
        <p:nvSpPr>
          <p:cNvPr id="8" name="Marcador de texto 7">
            <a:extLst>
              <a:ext uri="{FF2B5EF4-FFF2-40B4-BE49-F238E27FC236}">
                <a16:creationId xmlns:a16="http://schemas.microsoft.com/office/drawing/2014/main" id="{6A43C366-34DB-9259-B5B9-ABE9416C80F6}"/>
              </a:ext>
            </a:extLst>
          </p:cNvPr>
          <p:cNvSpPr>
            <a:spLocks noGrp="1"/>
          </p:cNvSpPr>
          <p:nvPr>
            <p:ph type="body" sz="quarter" idx="17"/>
          </p:nvPr>
        </p:nvSpPr>
        <p:spPr>
          <a:xfrm>
            <a:off x="4690652" y="3221063"/>
            <a:ext cx="3283527" cy="2380239"/>
          </a:xfrm>
        </p:spPr>
        <p:txBody>
          <a:bodyPr>
            <a:normAutofit lnSpcReduction="10000"/>
          </a:bodyPr>
          <a:lstStyle/>
          <a:p>
            <a:r>
              <a:rPr lang="es-MX" dirty="0"/>
              <a:t>Adopta una visión integral, considerando la interacción de factores sociales, psicológicos y culturales en el ámbito laboral. Este enfoque reconoce que la efectividad organizacional no solo depende de la estructura formal, sino también de cómo se sienten y se relacionan los empleados entre sí.</a:t>
            </a:r>
            <a:endParaRPr lang="es-CO" dirty="0"/>
          </a:p>
        </p:txBody>
      </p:sp>
      <p:sp>
        <p:nvSpPr>
          <p:cNvPr id="9" name="Marcador de texto 8">
            <a:extLst>
              <a:ext uri="{FF2B5EF4-FFF2-40B4-BE49-F238E27FC236}">
                <a16:creationId xmlns:a16="http://schemas.microsoft.com/office/drawing/2014/main" id="{F651DE3C-A8FF-A5E4-DA3A-7C08BFCDF151}"/>
              </a:ext>
            </a:extLst>
          </p:cNvPr>
          <p:cNvSpPr>
            <a:spLocks noGrp="1"/>
          </p:cNvSpPr>
          <p:nvPr>
            <p:ph type="body" sz="quarter" idx="18"/>
          </p:nvPr>
        </p:nvSpPr>
        <p:spPr>
          <a:xfrm>
            <a:off x="8699649" y="2661695"/>
            <a:ext cx="3283527" cy="2380235"/>
          </a:xfrm>
        </p:spPr>
        <p:txBody>
          <a:bodyPr>
            <a:normAutofit lnSpcReduction="10000"/>
          </a:bodyPr>
          <a:lstStyle/>
          <a:p>
            <a:r>
              <a:rPr lang="es-MX" dirty="0"/>
              <a:t>A diferencia de otras escuelas que priorizan los procesos racionales, enfatiza el papel de las emociones en el trabajo. Las emociones influyen en la toma de decisiones y en el comportamiento de los empleados, lo que sugiere que reconocer y gestionar estas emociones puede mejorar el clima organizacional.</a:t>
            </a:r>
            <a:endParaRPr lang="es-CO" dirty="0"/>
          </a:p>
        </p:txBody>
      </p:sp>
    </p:spTree>
    <p:extLst>
      <p:ext uri="{BB962C8B-B14F-4D97-AF65-F5344CB8AC3E}">
        <p14:creationId xmlns:p14="http://schemas.microsoft.com/office/powerpoint/2010/main" val="392311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C7B6A9-91B4-CB06-D601-78587A24729A}"/>
              </a:ext>
            </a:extLst>
          </p:cNvPr>
          <p:cNvSpPr>
            <a:spLocks noGrp="1"/>
          </p:cNvSpPr>
          <p:nvPr>
            <p:ph type="title"/>
          </p:nvPr>
        </p:nvSpPr>
        <p:spPr>
          <a:xfrm>
            <a:off x="1036997" y="446084"/>
            <a:ext cx="7661274" cy="2069086"/>
          </a:xfrm>
        </p:spPr>
        <p:txBody>
          <a:bodyPr/>
          <a:lstStyle/>
          <a:p>
            <a:r>
              <a:rPr lang="es-CO" dirty="0"/>
              <a:t>Teóricos Destacados</a:t>
            </a:r>
          </a:p>
        </p:txBody>
      </p:sp>
      <p:sp>
        <p:nvSpPr>
          <p:cNvPr id="3" name="Marcador de número de diapositiva 2">
            <a:extLst>
              <a:ext uri="{FF2B5EF4-FFF2-40B4-BE49-F238E27FC236}">
                <a16:creationId xmlns:a16="http://schemas.microsoft.com/office/drawing/2014/main" id="{AA909D0A-35B4-ED5E-7AF1-361CAE8EAEFA}"/>
              </a:ext>
            </a:extLst>
          </p:cNvPr>
          <p:cNvSpPr>
            <a:spLocks noGrp="1"/>
          </p:cNvSpPr>
          <p:nvPr>
            <p:ph type="sldNum" sz="quarter" idx="12"/>
          </p:nvPr>
        </p:nvSpPr>
        <p:spPr/>
        <p:txBody>
          <a:bodyPr/>
          <a:lstStyle/>
          <a:p>
            <a:fld id="{B4E73946-9152-2148-B286-BEF1B04A8193}" type="slidenum">
              <a:rPr lang="en-US" smtClean="0"/>
              <a:t>6</a:t>
            </a:fld>
            <a:endParaRPr lang="en-US"/>
          </a:p>
        </p:txBody>
      </p:sp>
      <p:sp>
        <p:nvSpPr>
          <p:cNvPr id="4" name="Marcador de texto 3">
            <a:extLst>
              <a:ext uri="{FF2B5EF4-FFF2-40B4-BE49-F238E27FC236}">
                <a16:creationId xmlns:a16="http://schemas.microsoft.com/office/drawing/2014/main" id="{915CEE23-E7FD-FD62-9957-CB709CCCDC97}"/>
              </a:ext>
            </a:extLst>
          </p:cNvPr>
          <p:cNvSpPr>
            <a:spLocks noGrp="1"/>
          </p:cNvSpPr>
          <p:nvPr>
            <p:ph type="body" sz="quarter" idx="13"/>
          </p:nvPr>
        </p:nvSpPr>
        <p:spPr>
          <a:xfrm>
            <a:off x="881780" y="2697114"/>
            <a:ext cx="3283527" cy="2380243"/>
          </a:xfrm>
        </p:spPr>
        <p:txBody>
          <a:bodyPr/>
          <a:lstStyle/>
          <a:p>
            <a:r>
              <a:rPr lang="es-MX" dirty="0"/>
              <a:t>Conocido por su jerarquía de necesidades, Maslow aporta un marco esencial para comprender la motivación humana en el trabajo. Su teoría sugiere que las personas están motivadas por necesidades desde lo básico hasta la autorrealización, influyendo en el rendimiento laboral.</a:t>
            </a:r>
            <a:endParaRPr lang="es-CO" dirty="0"/>
          </a:p>
        </p:txBody>
      </p:sp>
      <p:sp>
        <p:nvSpPr>
          <p:cNvPr id="5" name="Marcador de texto 4">
            <a:extLst>
              <a:ext uri="{FF2B5EF4-FFF2-40B4-BE49-F238E27FC236}">
                <a16:creationId xmlns:a16="http://schemas.microsoft.com/office/drawing/2014/main" id="{C2978CA2-5572-108F-7455-48A91B965BAB}"/>
              </a:ext>
            </a:extLst>
          </p:cNvPr>
          <p:cNvSpPr>
            <a:spLocks noGrp="1"/>
          </p:cNvSpPr>
          <p:nvPr>
            <p:ph type="body" sz="quarter" idx="14"/>
          </p:nvPr>
        </p:nvSpPr>
        <p:spPr>
          <a:xfrm>
            <a:off x="881781" y="1980428"/>
            <a:ext cx="3283527" cy="602673"/>
          </a:xfrm>
        </p:spPr>
        <p:txBody>
          <a:bodyPr/>
          <a:lstStyle/>
          <a:p>
            <a:r>
              <a:rPr lang="es-CO" dirty="0"/>
              <a:t>Abraham Maslow</a:t>
            </a:r>
          </a:p>
        </p:txBody>
      </p:sp>
      <p:sp>
        <p:nvSpPr>
          <p:cNvPr id="6" name="Marcador de texto 5">
            <a:extLst>
              <a:ext uri="{FF2B5EF4-FFF2-40B4-BE49-F238E27FC236}">
                <a16:creationId xmlns:a16="http://schemas.microsoft.com/office/drawing/2014/main" id="{60BE28C5-21F0-B41E-6FF1-886591300172}"/>
              </a:ext>
            </a:extLst>
          </p:cNvPr>
          <p:cNvSpPr>
            <a:spLocks noGrp="1"/>
          </p:cNvSpPr>
          <p:nvPr>
            <p:ph type="body" sz="quarter" idx="16"/>
          </p:nvPr>
        </p:nvSpPr>
        <p:spPr>
          <a:xfrm>
            <a:off x="4867634" y="2850460"/>
            <a:ext cx="3283527" cy="602673"/>
          </a:xfrm>
        </p:spPr>
        <p:txBody>
          <a:bodyPr/>
          <a:lstStyle/>
          <a:p>
            <a:r>
              <a:rPr lang="es-CO" dirty="0"/>
              <a:t>Douglas McGregor</a:t>
            </a:r>
          </a:p>
        </p:txBody>
      </p:sp>
      <p:sp>
        <p:nvSpPr>
          <p:cNvPr id="7" name="Marcador de texto 6">
            <a:extLst>
              <a:ext uri="{FF2B5EF4-FFF2-40B4-BE49-F238E27FC236}">
                <a16:creationId xmlns:a16="http://schemas.microsoft.com/office/drawing/2014/main" id="{6421E450-141E-0BF9-D023-239B9A361604}"/>
              </a:ext>
            </a:extLst>
          </p:cNvPr>
          <p:cNvSpPr>
            <a:spLocks noGrp="1"/>
          </p:cNvSpPr>
          <p:nvPr>
            <p:ph type="body" sz="quarter" idx="17"/>
          </p:nvPr>
        </p:nvSpPr>
        <p:spPr>
          <a:xfrm>
            <a:off x="4867634" y="3403026"/>
            <a:ext cx="3283527" cy="2380239"/>
          </a:xfrm>
        </p:spPr>
        <p:txBody>
          <a:bodyPr/>
          <a:lstStyle/>
          <a:p>
            <a:r>
              <a:rPr lang="es-MX" dirty="0"/>
              <a:t>Introdujo las teorías X e Y del comportamiento humano en las organizaciones. La teoría Y, especialmente, se alinea con la filosofía humanista, afirmando que los empleados son intrínsecamente motivados y positivos, lo que sugiere un estilo de gestión más participativo.</a:t>
            </a:r>
            <a:endParaRPr lang="es-CO" dirty="0"/>
          </a:p>
        </p:txBody>
      </p:sp>
      <p:pic>
        <p:nvPicPr>
          <p:cNvPr id="9" name="Marcador de posición de imagen 8">
            <a:extLst>
              <a:ext uri="{FF2B5EF4-FFF2-40B4-BE49-F238E27FC236}">
                <a16:creationId xmlns:a16="http://schemas.microsoft.com/office/drawing/2014/main" id="{D8CF0928-5D3A-0DB2-B482-D8739A17ABBA}"/>
              </a:ext>
            </a:extLst>
          </p:cNvPr>
          <p:cNvPicPr>
            <a:picLocks noGrp="1" noChangeAspect="1"/>
          </p:cNvPicPr>
          <p:nvPr>
            <p:ph type="pic" sz="quarter" idx="18"/>
          </p:nvPr>
        </p:nvPicPr>
        <p:blipFill>
          <a:blip r:embed="rId2"/>
          <a:srcRect l="28250" r="28250"/>
          <a:stretch>
            <a:fillRect/>
          </a:stretch>
        </p:blipFill>
        <p:spPr/>
      </p:pic>
    </p:spTree>
    <p:extLst>
      <p:ext uri="{BB962C8B-B14F-4D97-AF65-F5344CB8AC3E}">
        <p14:creationId xmlns:p14="http://schemas.microsoft.com/office/powerpoint/2010/main" val="3655135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620AD2-7DE0-EFE5-36F2-87DB68A55BF2}"/>
              </a:ext>
            </a:extLst>
          </p:cNvPr>
          <p:cNvSpPr>
            <a:spLocks noGrp="1"/>
          </p:cNvSpPr>
          <p:nvPr>
            <p:ph type="title"/>
          </p:nvPr>
        </p:nvSpPr>
        <p:spPr>
          <a:xfrm>
            <a:off x="928841" y="796444"/>
            <a:ext cx="5629275" cy="2138039"/>
          </a:xfrm>
        </p:spPr>
        <p:txBody>
          <a:bodyPr/>
          <a:lstStyle/>
          <a:p>
            <a:r>
              <a:rPr lang="es-CO" dirty="0"/>
              <a:t>Impacto en la Educación</a:t>
            </a:r>
          </a:p>
        </p:txBody>
      </p:sp>
      <p:sp>
        <p:nvSpPr>
          <p:cNvPr id="3" name="Marcador de número de diapositiva 2">
            <a:extLst>
              <a:ext uri="{FF2B5EF4-FFF2-40B4-BE49-F238E27FC236}">
                <a16:creationId xmlns:a16="http://schemas.microsoft.com/office/drawing/2014/main" id="{012A2A4A-2E3A-5968-AB7C-9060439F3D86}"/>
              </a:ext>
            </a:extLst>
          </p:cNvPr>
          <p:cNvSpPr>
            <a:spLocks noGrp="1"/>
          </p:cNvSpPr>
          <p:nvPr>
            <p:ph type="sldNum" sz="quarter" idx="12"/>
          </p:nvPr>
        </p:nvSpPr>
        <p:spPr/>
        <p:txBody>
          <a:bodyPr/>
          <a:lstStyle/>
          <a:p>
            <a:fld id="{B4E73946-9152-2148-B286-BEF1B04A8193}" type="slidenum">
              <a:rPr lang="en-US" smtClean="0"/>
              <a:t>7</a:t>
            </a:fld>
            <a:endParaRPr lang="en-US"/>
          </a:p>
        </p:txBody>
      </p:sp>
      <p:sp>
        <p:nvSpPr>
          <p:cNvPr id="4" name="Marcador de texto 3">
            <a:extLst>
              <a:ext uri="{FF2B5EF4-FFF2-40B4-BE49-F238E27FC236}">
                <a16:creationId xmlns:a16="http://schemas.microsoft.com/office/drawing/2014/main" id="{D8796DC7-6217-3121-D15A-0E09B993C9E1}"/>
              </a:ext>
            </a:extLst>
          </p:cNvPr>
          <p:cNvSpPr>
            <a:spLocks noGrp="1"/>
          </p:cNvSpPr>
          <p:nvPr>
            <p:ph type="body" sz="quarter" idx="13"/>
          </p:nvPr>
        </p:nvSpPr>
        <p:spPr>
          <a:xfrm>
            <a:off x="818423" y="3429000"/>
            <a:ext cx="5143501" cy="2380243"/>
          </a:xfrm>
        </p:spPr>
        <p:txBody>
          <a:bodyPr/>
          <a:lstStyle/>
          <a:p>
            <a:r>
              <a:rPr lang="es-MX" dirty="0"/>
              <a:t>La Escuela Administrativa Humanista ha influido significativamente en la educación, promoviendo programas que integran formación ética y desarrollo humano. Las instituciones educativas han adoptado metodologías que clave el pensamiento crítico y la empatía, preparando a los estudiantes para retos globales. Esto incluye empoderar a los futuros líderes para abordar la diversidad y la equidad en sus entornos laborales y sociales.</a:t>
            </a:r>
            <a:endParaRPr lang="es-CO" dirty="0"/>
          </a:p>
        </p:txBody>
      </p:sp>
      <p:sp>
        <p:nvSpPr>
          <p:cNvPr id="5" name="Marcador de texto 4">
            <a:extLst>
              <a:ext uri="{FF2B5EF4-FFF2-40B4-BE49-F238E27FC236}">
                <a16:creationId xmlns:a16="http://schemas.microsoft.com/office/drawing/2014/main" id="{4088CF4C-E397-9BC3-71E1-6AEEF1F7E6F1}"/>
              </a:ext>
            </a:extLst>
          </p:cNvPr>
          <p:cNvSpPr>
            <a:spLocks noGrp="1"/>
          </p:cNvSpPr>
          <p:nvPr>
            <p:ph type="body" sz="quarter" idx="14"/>
          </p:nvPr>
        </p:nvSpPr>
        <p:spPr>
          <a:xfrm>
            <a:off x="952500" y="2880405"/>
            <a:ext cx="5143500" cy="602673"/>
          </a:xfrm>
        </p:spPr>
        <p:txBody>
          <a:bodyPr/>
          <a:lstStyle/>
          <a:p>
            <a:r>
              <a:rPr lang="es-CO" dirty="0"/>
              <a:t>Transformación Educativa</a:t>
            </a:r>
          </a:p>
        </p:txBody>
      </p:sp>
      <p:pic>
        <p:nvPicPr>
          <p:cNvPr id="7" name="Marcador de posición de imagen 6">
            <a:extLst>
              <a:ext uri="{FF2B5EF4-FFF2-40B4-BE49-F238E27FC236}">
                <a16:creationId xmlns:a16="http://schemas.microsoft.com/office/drawing/2014/main" id="{B870700A-B608-4F2B-F736-FA27ABE99FDF}"/>
              </a:ext>
            </a:extLst>
          </p:cNvPr>
          <p:cNvPicPr>
            <a:picLocks noGrp="1" noChangeAspect="1"/>
          </p:cNvPicPr>
          <p:nvPr>
            <p:ph type="pic" sz="quarter" idx="18"/>
          </p:nvPr>
        </p:nvPicPr>
        <p:blipFill>
          <a:blip r:embed="rId2"/>
          <a:srcRect t="23360" b="23360"/>
          <a:stretch>
            <a:fillRect/>
          </a:stretch>
        </p:blipFill>
        <p:spPr/>
      </p:pic>
    </p:spTree>
    <p:extLst>
      <p:ext uri="{BB962C8B-B14F-4D97-AF65-F5344CB8AC3E}">
        <p14:creationId xmlns:p14="http://schemas.microsoft.com/office/powerpoint/2010/main" val="201786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aphicFrame>
        <p:nvGraphicFramePr>
          <p:cNvPr id="2" name="Table 0"/>
          <p:cNvGraphicFramePr>
            <a:graphicFrameLocks noGrp="1"/>
          </p:cNvGraphicFramePr>
          <p:nvPr>
            <p:extLst>
              <p:ext uri="{D42A27DB-BD31-4B8C-83A1-F6EECF244321}">
                <p14:modId xmlns:p14="http://schemas.microsoft.com/office/powerpoint/2010/main" val="3225306695"/>
              </p:ext>
            </p:extLst>
          </p:nvPr>
        </p:nvGraphicFramePr>
        <p:xfrm>
          <a:off x="1174750" y="2389632"/>
          <a:ext cx="10363200" cy="3145536"/>
        </p:xfrm>
        <a:graphic>
          <a:graphicData uri="http://schemas.openxmlformats.org/drawingml/2006/table">
            <a:tbl>
              <a:tblPr/>
              <a:tblGrid>
                <a:gridCol w="3454400">
                  <a:extLst>
                    <a:ext uri="{9D8B030D-6E8A-4147-A177-3AD203B41FA5}">
                      <a16:colId xmlns:a16="http://schemas.microsoft.com/office/drawing/2014/main" val="20000"/>
                    </a:ext>
                  </a:extLst>
                </a:gridCol>
                <a:gridCol w="3454400">
                  <a:extLst>
                    <a:ext uri="{9D8B030D-6E8A-4147-A177-3AD203B41FA5}">
                      <a16:colId xmlns:a16="http://schemas.microsoft.com/office/drawing/2014/main" val="20001"/>
                    </a:ext>
                  </a:extLst>
                </a:gridCol>
                <a:gridCol w="3454400">
                  <a:extLst>
                    <a:ext uri="{9D8B030D-6E8A-4147-A177-3AD203B41FA5}">
                      <a16:colId xmlns:a16="http://schemas.microsoft.com/office/drawing/2014/main" val="20002"/>
                    </a:ext>
                  </a:extLst>
                </a:gridCol>
              </a:tblGrid>
              <a:tr h="524256">
                <a:tc>
                  <a:txBody>
                    <a:bodyPr/>
                    <a:lstStyle/>
                    <a:p>
                      <a:pPr marL="0" indent="0">
                        <a:buNone/>
                      </a:pPr>
                      <a:r>
                        <a:rPr lang="en-US" sz="1400" dirty="0">
                          <a:solidFill>
                            <a:srgbClr val="FFFFFF"/>
                          </a:solidFill>
                          <a:latin typeface="Calibri SemiBold" pitchFamily="34" charset="0"/>
                          <a:ea typeface="Calibri SemiBold" pitchFamily="34" charset="-122"/>
                          <a:cs typeface="Calibri SemiBold" pitchFamily="34" charset="-120"/>
                        </a:rPr>
                        <a:t>Concepto</a:t>
                      </a:r>
                      <a:endParaRPr lang="en-US" sz="1400" dirty="0">
                        <a:latin typeface="Calibri SemiBold" charset="0"/>
                        <a:ea typeface="Calibri SemiBold" charset="0"/>
                        <a:cs typeface="Calibri SemiBold"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5356"/>
                    </a:solidFill>
                  </a:tcPr>
                </a:tc>
                <a:tc>
                  <a:txBody>
                    <a:bodyPr/>
                    <a:lstStyle/>
                    <a:p>
                      <a:pPr marL="0" indent="0">
                        <a:buNone/>
                      </a:pPr>
                      <a:r>
                        <a:rPr lang="en-US" sz="1400" dirty="0">
                          <a:solidFill>
                            <a:srgbClr val="FFFFFF"/>
                          </a:solidFill>
                          <a:latin typeface="Calibri SemiBold" pitchFamily="34" charset="0"/>
                          <a:ea typeface="Calibri SemiBold" pitchFamily="34" charset="-122"/>
                          <a:cs typeface="Calibri SemiBold" pitchFamily="34" charset="-120"/>
                        </a:rPr>
                        <a:t>Descripción</a:t>
                      </a:r>
                      <a:endParaRPr lang="en-US" sz="1400" dirty="0">
                        <a:latin typeface="Calibri SemiBold" charset="0"/>
                        <a:ea typeface="Calibri SemiBold" charset="0"/>
                        <a:cs typeface="Calibri SemiBold"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5356"/>
                    </a:solidFill>
                  </a:tcPr>
                </a:tc>
                <a:tc>
                  <a:txBody>
                    <a:bodyPr/>
                    <a:lstStyle/>
                    <a:p>
                      <a:pPr marL="0" indent="0">
                        <a:buNone/>
                      </a:pPr>
                      <a:r>
                        <a:rPr lang="en-US" sz="1400" dirty="0">
                          <a:solidFill>
                            <a:srgbClr val="FFFFFF"/>
                          </a:solidFill>
                          <a:latin typeface="Calibri SemiBold" pitchFamily="34" charset="0"/>
                          <a:ea typeface="Calibri SemiBold" pitchFamily="34" charset="-122"/>
                          <a:cs typeface="Calibri SemiBold" pitchFamily="34" charset="-120"/>
                        </a:rPr>
                        <a:t>Importancia</a:t>
                      </a:r>
                      <a:endParaRPr lang="en-US" sz="1400" dirty="0">
                        <a:latin typeface="Calibri SemiBold" charset="0"/>
                        <a:ea typeface="Calibri SemiBold" charset="0"/>
                        <a:cs typeface="Calibri SemiBold"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5356"/>
                    </a:solidFill>
                  </a:tcPr>
                </a:tc>
                <a:extLst>
                  <a:ext uri="{0D108BD9-81ED-4DB2-BD59-A6C34878D82A}">
                    <a16:rowId xmlns:a16="http://schemas.microsoft.com/office/drawing/2014/main" val="10000"/>
                  </a:ext>
                </a:extLst>
              </a:tr>
              <a:tr h="524256">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Motivación</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Impulso interno que lleva a la acción.</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Aumenta la productividad.</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0001"/>
                  </a:ext>
                </a:extLst>
              </a:tr>
              <a:tr h="524256">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Comunicación Abierta</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Facilitación del diálogo y retroalimentación.</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Fomenta la confianza.</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24256">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Trabajo en Equipo</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Colaboración entre miembros del equipo.</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Mejora los resultados organizacionales.</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0003"/>
                  </a:ext>
                </a:extLst>
              </a:tr>
              <a:tr h="524256">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Desarrollo Personal</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Oportunidades de crecimiento individual.</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Incrementa el compromiso.</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24256">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Reconocimiento</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Valoración del desempeño y esfuerzo.</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Promueve un ambiente positivo.</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0005"/>
                  </a:ext>
                </a:extLst>
              </a:tr>
            </a:tbl>
          </a:graphicData>
        </a:graphic>
      </p:graphicFrame>
      <p:sp>
        <p:nvSpPr>
          <p:cNvPr id="3" name="Text 0"/>
          <p:cNvSpPr/>
          <p:nvPr/>
        </p:nvSpPr>
        <p:spPr>
          <a:xfrm>
            <a:off x="1465006" y="657942"/>
            <a:ext cx="10439400" cy="1320800"/>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6000" dirty="0">
                <a:latin typeface="Calibri"/>
                <a:ea typeface="Calibri"/>
                <a:cs typeface="Calibri"/>
              </a:rPr>
              <a:t>Conceptos Clave</a:t>
            </a:r>
          </a:p>
        </p:txBody>
      </p:sp>
      <p:sp>
        <p:nvSpPr>
          <p:cNvPr id="4" name="Shape 1"/>
          <p:cNvSpPr/>
          <p:nvPr/>
        </p:nvSpPr>
        <p:spPr>
          <a:xfrm>
            <a:off x="393700" y="5880100"/>
            <a:ext cx="11328400" cy="12700"/>
          </a:xfrm>
          <a:prstGeom prst="line">
            <a:avLst/>
          </a:prstGeom>
          <a:noFill/>
          <a:ln>
            <a:solidFill>
              <a:srgbClr val="000000"/>
            </a:solidFill>
          </a:ln>
        </p:spPr>
        <p:txBody>
          <a:bodyPr/>
          <a:lstStyle/>
          <a:p>
            <a:endParaRPr lang="es-CO"/>
          </a:p>
        </p:txBody>
      </p:sp>
      <p:sp>
        <p:nvSpPr>
          <p:cNvPr id="25" name="Slide Number Placeholder 0"/>
          <p:cNvSpPr>
            <a:spLocks noGrp="1"/>
          </p:cNvSpPr>
          <p:nvPr>
            <p:ph type="sldNum" sz="quarter" idx="4294967295"/>
          </p:nvPr>
        </p:nvSpPr>
        <p:spPr>
          <a:xfrm>
            <a:off x="11353800" y="317500"/>
            <a:ext cx="3683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050" b="0">
                <a:latin typeface="Calibri"/>
                <a:ea typeface="Calibri"/>
                <a:cs typeface="Calibri"/>
              </a:rPr>
              <a:pPr algn="ctr"/>
              <a:t>8</a:t>
            </a:fld>
            <a:endParaRPr lang="en-US" sz="1050">
              <a:latin typeface="Calibri"/>
              <a:ea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037373" y="317500"/>
            <a:ext cx="5061155" cy="934884"/>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4000" dirty="0">
                <a:latin typeface="Calibri"/>
                <a:ea typeface="Calibri"/>
                <a:cs typeface="Calibri"/>
              </a:rPr>
              <a:t>Ejemplos en Colombia</a:t>
            </a:r>
          </a:p>
        </p:txBody>
      </p:sp>
      <p:sp>
        <p:nvSpPr>
          <p:cNvPr id="4" name="Shape 1"/>
          <p:cNvSpPr/>
          <p:nvPr/>
        </p:nvSpPr>
        <p:spPr>
          <a:xfrm>
            <a:off x="393700" y="5880100"/>
            <a:ext cx="11328400" cy="12700"/>
          </a:xfrm>
          <a:prstGeom prst="line">
            <a:avLst/>
          </a:prstGeom>
          <a:noFill/>
          <a:ln>
            <a:solidFill>
              <a:srgbClr val="000000"/>
            </a:solidFill>
          </a:ln>
        </p:spPr>
        <p:txBody>
          <a:bodyPr/>
          <a:lstStyle/>
          <a:p>
            <a:endParaRPr lang="es-CO"/>
          </a:p>
        </p:txBody>
      </p:sp>
      <p:sp>
        <p:nvSpPr>
          <p:cNvPr id="25" name="Slide Number Placeholder 0"/>
          <p:cNvSpPr>
            <a:spLocks noGrp="1"/>
          </p:cNvSpPr>
          <p:nvPr>
            <p:ph type="sldNum" sz="quarter" idx="4294967295"/>
          </p:nvPr>
        </p:nvSpPr>
        <p:spPr>
          <a:xfrm>
            <a:off x="11353800" y="317500"/>
            <a:ext cx="368300" cy="355600"/>
          </a:xfrm>
          <a:prstGeom prst="rect">
            <a:avLst/>
          </a:prstGeom>
          <a:extLst>
            <a:ext uri="{C572A759-6A51-4108-AA02-DFA0A04FC94B}">
              <ma14:wrappingTextBoxFlag xmlns="" xmlns:ma14="http://schemas.microsoft.com/office/mac/drawingml/2011/main"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050" b="0">
                <a:latin typeface="Calibri"/>
                <a:ea typeface="Calibri"/>
                <a:cs typeface="Calibri"/>
              </a:rPr>
              <a:pPr algn="ctr"/>
              <a:t>9</a:t>
            </a:fld>
            <a:endParaRPr lang="en-US" sz="1050">
              <a:latin typeface="Calibri"/>
              <a:ea typeface="Calibri"/>
              <a:cs typeface="Calibri"/>
            </a:endParaRPr>
          </a:p>
        </p:txBody>
      </p:sp>
      <p:sp>
        <p:nvSpPr>
          <p:cNvPr id="6" name="CuadroTexto 5">
            <a:extLst>
              <a:ext uri="{FF2B5EF4-FFF2-40B4-BE49-F238E27FC236}">
                <a16:creationId xmlns:a16="http://schemas.microsoft.com/office/drawing/2014/main" id="{A4EF24B5-5275-D0A4-8714-FC63422F18AD}"/>
              </a:ext>
            </a:extLst>
          </p:cNvPr>
          <p:cNvSpPr txBox="1"/>
          <p:nvPr/>
        </p:nvSpPr>
        <p:spPr>
          <a:xfrm>
            <a:off x="6567950" y="1937149"/>
            <a:ext cx="5395452" cy="3416320"/>
          </a:xfrm>
          <a:prstGeom prst="rect">
            <a:avLst/>
          </a:prstGeom>
          <a:noFill/>
        </p:spPr>
        <p:txBody>
          <a:bodyPr wrap="square" rtlCol="0">
            <a:spAutoFit/>
          </a:bodyPr>
          <a:lstStyle/>
          <a:p>
            <a:r>
              <a:rPr lang="es-MX" dirty="0"/>
              <a:t>2. Ecopetrol: Es la mayor empresa de petróleo en Colombia y ha implementado modelos de gestión basados en la teoría humanista como, por ejemplo:</a:t>
            </a:r>
          </a:p>
          <a:p>
            <a:endParaRPr lang="es-MX" dirty="0"/>
          </a:p>
          <a:p>
            <a:pPr marL="285750" indent="-285750">
              <a:buFont typeface="Arial" panose="020B0604020202020204" pitchFamily="34" charset="0"/>
              <a:buChar char="•"/>
            </a:pPr>
            <a:r>
              <a:rPr lang="es-MX" dirty="0"/>
              <a:t> Promover un entorno de trabajo basado en la equidad</a:t>
            </a:r>
          </a:p>
          <a:p>
            <a:pPr marL="285750" indent="-285750">
              <a:buFont typeface="Arial" panose="020B0604020202020204" pitchFamily="34" charset="0"/>
              <a:buChar char="•"/>
            </a:pPr>
            <a:r>
              <a:rPr lang="es-MX" dirty="0"/>
              <a:t>el respeto por el trabajador </a:t>
            </a:r>
          </a:p>
          <a:p>
            <a:pPr marL="285750" indent="-285750">
              <a:buFont typeface="Arial" panose="020B0604020202020204" pitchFamily="34" charset="0"/>
              <a:buChar char="•"/>
            </a:pPr>
            <a:r>
              <a:rPr lang="es-MX" dirty="0"/>
              <a:t>el equilibrio entre la vida laboral y personal.</a:t>
            </a:r>
          </a:p>
          <a:p>
            <a:pPr marL="285750" indent="-285750">
              <a:buFont typeface="Arial" panose="020B0604020202020204" pitchFamily="34" charset="0"/>
              <a:buChar char="•"/>
            </a:pPr>
            <a:endParaRPr lang="es-MX" dirty="0"/>
          </a:p>
          <a:p>
            <a:r>
              <a:rPr lang="es-MX" dirty="0"/>
              <a:t>También Implementan programas de bienestar laboral, incluyendo servicios de salud y bienestar para los empleados y sus familias.</a:t>
            </a:r>
            <a:endParaRPr lang="es-CO" dirty="0"/>
          </a:p>
        </p:txBody>
      </p:sp>
      <p:graphicFrame>
        <p:nvGraphicFramePr>
          <p:cNvPr id="27" name="CuadroTexto 4">
            <a:extLst>
              <a:ext uri="{FF2B5EF4-FFF2-40B4-BE49-F238E27FC236}">
                <a16:creationId xmlns:a16="http://schemas.microsoft.com/office/drawing/2014/main" id="{C98A27FC-39DA-7402-2DD2-293F42838DCA}"/>
              </a:ext>
            </a:extLst>
          </p:cNvPr>
          <p:cNvGraphicFramePr/>
          <p:nvPr>
            <p:extLst>
              <p:ext uri="{D42A27DB-BD31-4B8C-83A1-F6EECF244321}">
                <p14:modId xmlns:p14="http://schemas.microsoft.com/office/powerpoint/2010/main" val="556855969"/>
              </p:ext>
            </p:extLst>
          </p:nvPr>
        </p:nvGraphicFramePr>
        <p:xfrm>
          <a:off x="943895" y="1660150"/>
          <a:ext cx="4680155" cy="3970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801431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dn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ecorte">
  <a:themeElements>
    <a:clrScheme name="Recorte">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Recort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cort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43A0D43-DEA2-406D-8548-09F3723BF995}">
  <we:reference id="wa200005566" version="3.0.0.2" store="es-MX"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93</TotalTime>
  <Words>1259</Words>
  <Application>Microsoft Office PowerPoint</Application>
  <PresentationFormat>Panorámica</PresentationFormat>
  <Paragraphs>109</Paragraphs>
  <Slides>13</Slides>
  <Notes>3</Notes>
  <HiddenSlides>0</HiddenSlides>
  <MMClips>0</MMClips>
  <ScaleCrop>false</ScaleCrop>
  <HeadingPairs>
    <vt:vector size="6" baseType="variant">
      <vt:variant>
        <vt:lpstr>Fuentes usadas</vt:lpstr>
      </vt:variant>
      <vt:variant>
        <vt:i4>7</vt:i4>
      </vt:variant>
      <vt:variant>
        <vt:lpstr>Tema</vt:lpstr>
      </vt:variant>
      <vt:variant>
        <vt:i4>3</vt:i4>
      </vt:variant>
      <vt:variant>
        <vt:lpstr>Títulos de diapositiva</vt:lpstr>
      </vt:variant>
      <vt:variant>
        <vt:i4>13</vt:i4>
      </vt:variant>
    </vt:vector>
  </HeadingPairs>
  <TitlesOfParts>
    <vt:vector size="23" baseType="lpstr">
      <vt:lpstr>Aptos</vt:lpstr>
      <vt:lpstr>Aptos Display</vt:lpstr>
      <vt:lpstr>Arial</vt:lpstr>
      <vt:lpstr>Calibri</vt:lpstr>
      <vt:lpstr>Calibri Light</vt:lpstr>
      <vt:lpstr>Calibri SemiBold</vt:lpstr>
      <vt:lpstr>Franklin Gothic Book</vt:lpstr>
      <vt:lpstr>Tema de Office</vt:lpstr>
      <vt:lpstr>Midnight</vt:lpstr>
      <vt:lpstr>Recorte</vt:lpstr>
      <vt:lpstr>Escuela Administrativa Humanista</vt:lpstr>
      <vt:lpstr>Definición y Origen</vt:lpstr>
      <vt:lpstr>Historia y Fundador</vt:lpstr>
      <vt:lpstr>Ubicación de Surgimiento</vt:lpstr>
      <vt:lpstr>Características Principales</vt:lpstr>
      <vt:lpstr>Teóricos Destacados</vt:lpstr>
      <vt:lpstr>Impacto en la Educación</vt:lpstr>
      <vt:lpstr>Presentación de PowerPoint</vt:lpstr>
      <vt:lpstr>Presentación de PowerPoint</vt:lpstr>
      <vt:lpstr>Presentación de PowerPoint</vt:lpstr>
      <vt:lpstr>Datos  Curiosos</vt:lpstr>
      <vt:lpstr>Conclusiones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manuel valencia</dc:creator>
  <cp:lastModifiedBy>manuel valencia</cp:lastModifiedBy>
  <cp:revision>10</cp:revision>
  <dcterms:created xsi:type="dcterms:W3CDTF">2024-09-22T22:10:24Z</dcterms:created>
  <dcterms:modified xsi:type="dcterms:W3CDTF">2024-09-24T00:07:43Z</dcterms:modified>
</cp:coreProperties>
</file>